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27"/>
  </p:notesMasterIdLst>
  <p:sldIdLst>
    <p:sldId id="302" r:id="rId2"/>
    <p:sldId id="297" r:id="rId3"/>
    <p:sldId id="271" r:id="rId4"/>
    <p:sldId id="300" r:id="rId5"/>
    <p:sldId id="296" r:id="rId6"/>
    <p:sldId id="265" r:id="rId7"/>
    <p:sldId id="294" r:id="rId8"/>
    <p:sldId id="266" r:id="rId9"/>
    <p:sldId id="291" r:id="rId10"/>
    <p:sldId id="273" r:id="rId11"/>
    <p:sldId id="267" r:id="rId12"/>
    <p:sldId id="287" r:id="rId13"/>
    <p:sldId id="288" r:id="rId14"/>
    <p:sldId id="289" r:id="rId15"/>
    <p:sldId id="285" r:id="rId16"/>
    <p:sldId id="290" r:id="rId17"/>
    <p:sldId id="269" r:id="rId18"/>
    <p:sldId id="270" r:id="rId19"/>
    <p:sldId id="303" r:id="rId20"/>
    <p:sldId id="284" r:id="rId21"/>
    <p:sldId id="308" r:id="rId22"/>
    <p:sldId id="307" r:id="rId23"/>
    <p:sldId id="306" r:id="rId24"/>
    <p:sldId id="311" r:id="rId25"/>
    <p:sldId id="280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90D"/>
    <a:srgbClr val="FFAE00"/>
    <a:srgbClr val="FF9E00"/>
    <a:srgbClr val="306EA0"/>
    <a:srgbClr val="FF9800"/>
    <a:srgbClr val="FFD382"/>
    <a:srgbClr val="FF9300"/>
    <a:srgbClr val="0A4AFF"/>
    <a:srgbClr val="1E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7262FD-D433-4A5B-877A-D517AEAA9032}">
  <a:tblStyle styleId="{617262FD-D433-4A5B-877A-D517AEAA9032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2" autoAdjust="0"/>
    <p:restoredTop sz="94686" autoAdjust="0"/>
  </p:normalViewPr>
  <p:slideViewPr>
    <p:cSldViewPr snapToGrid="0" snapToObjects="1">
      <p:cViewPr>
        <p:scale>
          <a:sx n="100" d="100"/>
          <a:sy n="100" d="100"/>
        </p:scale>
        <p:origin x="2536" y="97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0338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782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361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5182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48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776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640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253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146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4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044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04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0984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044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8044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044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Shape 8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044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50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003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436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276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764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03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0101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77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Teal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2018400" y="2882401"/>
            <a:ext cx="8155200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 i="1"/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defRPr i="1"/>
            </a:lvl4pPr>
            <a:lvl5pPr lvl="4" algn="ctr" rtl="0">
              <a:spcBef>
                <a:spcPts val="0"/>
              </a:spcBef>
              <a:defRPr i="1"/>
            </a:lvl5pPr>
            <a:lvl6pPr lvl="5" algn="ctr" rtl="0">
              <a:spcBef>
                <a:spcPts val="0"/>
              </a:spcBef>
              <a:defRPr i="1"/>
            </a:lvl6pPr>
            <a:lvl7pPr lvl="6" algn="ctr" rtl="0">
              <a:spcBef>
                <a:spcPts val="0"/>
              </a:spcBef>
              <a:defRPr i="1"/>
            </a:lvl7pPr>
            <a:lvl8pPr lvl="7" algn="ctr" rtl="0">
              <a:spcBef>
                <a:spcPts val="0"/>
              </a:spcBef>
              <a:defRPr i="1"/>
            </a:lvl8pPr>
            <a:lvl9pPr lvl="8" algn="ctr">
              <a:spcBef>
                <a:spcPts val="0"/>
              </a:spcBef>
              <a:defRPr i="1"/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4791200" y="1575226"/>
            <a:ext cx="26096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</a:p>
        </p:txBody>
      </p:sp>
      <p:sp>
        <p:nvSpPr>
          <p:cNvPr id="22" name="Shape 22"/>
          <p:cNvSpPr/>
          <p:nvPr/>
        </p:nvSpPr>
        <p:spPr>
          <a:xfrm>
            <a:off x="3445700" y="6087476"/>
            <a:ext cx="5328000" cy="16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23" name="Shape 23"/>
          <p:cNvSpPr/>
          <p:nvPr/>
        </p:nvSpPr>
        <p:spPr>
          <a:xfrm>
            <a:off x="3445700" y="602226"/>
            <a:ext cx="5328000" cy="16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609600" y="596827"/>
            <a:ext cx="10972800" cy="1429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749267" y="2507726"/>
            <a:ext cx="10693599" cy="375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/>
          <p:nvPr/>
        </p:nvSpPr>
        <p:spPr>
          <a:xfrm>
            <a:off x="0" y="1490901"/>
            <a:ext cx="550400" cy="344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09600" y="368224"/>
            <a:ext cx="10972800" cy="764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/>
          <p:nvPr/>
        </p:nvSpPr>
        <p:spPr>
          <a:xfrm>
            <a:off x="3445700" y="6087476"/>
            <a:ext cx="5328000" cy="16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 - Gold">
    <p:bg>
      <p:bgPr>
        <a:solidFill>
          <a:srgbClr val="ED9E46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609600" y="596827"/>
            <a:ext cx="10972800" cy="1429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530100" y="2461850"/>
            <a:ext cx="3588000" cy="3784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301988" y="2461850"/>
            <a:ext cx="3588000" cy="3784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3"/>
          </p:nvPr>
        </p:nvSpPr>
        <p:spPr>
          <a:xfrm>
            <a:off x="8073876" y="2461850"/>
            <a:ext cx="3588000" cy="3784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1pPr>
            <a:lvl2pPr lvl="1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2pPr>
            <a:lvl3pPr lvl="2" rtl="0">
              <a:lnSpc>
                <a:spcPct val="115000"/>
              </a:lnSpc>
              <a:spcBef>
                <a:spcPts val="0"/>
              </a:spcBef>
              <a:buSzPct val="100000"/>
              <a:defRPr sz="1800"/>
            </a:lvl3pPr>
            <a:lvl4pPr lvl="3" rtl="0">
              <a:lnSpc>
                <a:spcPct val="115000"/>
              </a:lnSpc>
              <a:spcBef>
                <a:spcPts val="0"/>
              </a:spcBef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/>
          <p:nvPr/>
        </p:nvSpPr>
        <p:spPr>
          <a:xfrm>
            <a:off x="0" y="1490901"/>
            <a:ext cx="550400" cy="3440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Gold">
    <p:bg>
      <p:bgPr>
        <a:solidFill>
          <a:srgbClr val="ED9E46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09600" y="368224"/>
            <a:ext cx="10972800" cy="7641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/>
          <p:nvPr/>
        </p:nvSpPr>
        <p:spPr>
          <a:xfrm>
            <a:off x="3445700" y="6087476"/>
            <a:ext cx="5328000" cy="16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 - Gold">
    <p:bg>
      <p:bgPr>
        <a:solidFill>
          <a:srgbClr val="ED9E46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84934" y="5875075"/>
            <a:ext cx="10621999" cy="371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71" name="Shape 71"/>
          <p:cNvSpPr/>
          <p:nvPr/>
        </p:nvSpPr>
        <p:spPr>
          <a:xfrm>
            <a:off x="3445700" y="602226"/>
            <a:ext cx="5328000" cy="16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Gold">
    <p:bg>
      <p:bgPr>
        <a:solidFill>
          <a:srgbClr val="ED9E46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AF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09600" y="596827"/>
            <a:ext cx="10972800" cy="142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49267" y="2507726"/>
            <a:ext cx="10693599" cy="375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Open Sans"/>
              <a:buChar char="○"/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Open Sans"/>
              <a:buChar char="●"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Open Sans"/>
              <a:defRPr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Open Sans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Open Sans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Open Sans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Open Sans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Open Sans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Open Sans"/>
              <a:defRPr sz="1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6" r:id="rId3"/>
    <p:sldLayoutId id="2147483658" r:id="rId4"/>
    <p:sldLayoutId id="2147483661" r:id="rId5"/>
    <p:sldLayoutId id="2147483662" r:id="rId6"/>
    <p:sldLayoutId id="2147483663" r:id="rId7"/>
    <p:sldLayoutId id="214748366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2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image" Target="../media/image38.jpeg"/><Relationship Id="rId10" Type="http://schemas.openxmlformats.org/officeDocument/2006/relationships/image" Target="../media/image39.jpe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2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2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2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microsoft.com/office/2007/relationships/hdphoto" Target="../media/hdphoto3.wdp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7"/>
          <p:cNvSpPr txBox="1">
            <a:spLocks/>
          </p:cNvSpPr>
          <p:nvPr/>
        </p:nvSpPr>
        <p:spPr>
          <a:xfrm>
            <a:off x="428017" y="3429001"/>
            <a:ext cx="4610709" cy="201438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ru-RU" alt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ea typeface="Calibri" charset="0"/>
                <a:cs typeface="Calibri Light" pitchFamily="34" charset="0"/>
              </a:rPr>
              <a:t>ИННОВАЦИОННЫЕ </a:t>
            </a:r>
            <a:r>
              <a:rPr lang="ru-RU" alt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ea typeface="Calibri" charset="0"/>
                <a:cs typeface="Calibri Light" pitchFamily="34" charset="0"/>
              </a:rPr>
              <a:t>ТЕХНОЛОГИИ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ea typeface="Calibri" charset="0"/>
                <a:cs typeface="Calibri Light" pitchFamily="34" charset="0"/>
              </a:rPr>
              <a:t>ДЛЯ </a:t>
            </a:r>
            <a:r>
              <a:rPr lang="ru-RU" alt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  <a:ea typeface="Calibri" charset="0"/>
                <a:cs typeface="Calibri Light" pitchFamily="34" charset="0"/>
              </a:rPr>
              <a:t>РЕШЕНИЯ ПРОБЛЕМЫ НАРУШЕНИЯ ДИСЦИПЛИНЫ НА ПРОИЗВОДСТВЕ И ПОВЫШЕНИЯ ЕГО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13311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1981200" y="393177"/>
            <a:ext cx="8229600" cy="764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ru-RU" sz="3200" dirty="0">
                <a:latin typeface="Arial" charset="0"/>
                <a:ea typeface="Arial" charset="0"/>
                <a:cs typeface="Arial" charset="0"/>
              </a:rPr>
              <a:t>ПРОСТОЙ </a:t>
            </a:r>
            <a:r>
              <a:rPr lang="ru-RU" sz="32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АЛГОРИТМ</a:t>
            </a: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 ТЕСТА</a:t>
            </a:r>
            <a:endParaRPr lang="en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4405424" y="1506174"/>
            <a:ext cx="3242931" cy="2873890"/>
          </a:xfrm>
          <a:prstGeom prst="chevron">
            <a:avLst>
              <a:gd name="adj" fmla="val 29853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ru-RU" sz="18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" sz="18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7276215" y="1886431"/>
            <a:ext cx="3115340" cy="2156847"/>
          </a:xfrm>
          <a:prstGeom prst="chevron">
            <a:avLst>
              <a:gd name="adj" fmla="val 29853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lang="en" sz="18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1981201" y="1886431"/>
            <a:ext cx="3030279" cy="2147421"/>
          </a:xfrm>
          <a:prstGeom prst="chevron">
            <a:avLst>
              <a:gd name="adj" fmla="val 29853"/>
            </a:avLst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lang="en" sz="18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Shape 170"/>
          <p:cNvSpPr txBox="1">
            <a:spLocks/>
          </p:cNvSpPr>
          <p:nvPr/>
        </p:nvSpPr>
        <p:spPr>
          <a:xfrm>
            <a:off x="1862206" y="4183320"/>
            <a:ext cx="2492088" cy="7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ru-RU" sz="1600" dirty="0">
                <a:solidFill>
                  <a:srgbClr val="306EA0"/>
                </a:solidFill>
                <a:latin typeface="+mj-lt"/>
              </a:rPr>
              <a:t>ШАГ 1</a:t>
            </a:r>
          </a:p>
          <a:p>
            <a:pPr algn="ctr"/>
            <a:r>
              <a:rPr lang="ru-RU" sz="1600" dirty="0">
                <a:latin typeface="+mj-lt"/>
              </a:rPr>
              <a:t>ПРИЛОЖИТЬ</a:t>
            </a:r>
          </a:p>
          <a:p>
            <a:pPr algn="ctr"/>
            <a:r>
              <a:rPr lang="ru-RU" sz="1600" dirty="0">
                <a:latin typeface="+mj-lt"/>
              </a:rPr>
              <a:t>ПРОПУСК</a:t>
            </a:r>
            <a:endParaRPr lang="en" sz="1600" dirty="0">
              <a:latin typeface="+mj-lt"/>
            </a:endParaRPr>
          </a:p>
        </p:txBody>
      </p:sp>
      <p:sp>
        <p:nvSpPr>
          <p:cNvPr id="8" name="Shape 170"/>
          <p:cNvSpPr txBox="1">
            <a:spLocks/>
          </p:cNvSpPr>
          <p:nvPr/>
        </p:nvSpPr>
        <p:spPr>
          <a:xfrm>
            <a:off x="4354295" y="4520107"/>
            <a:ext cx="3113305" cy="7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ru-RU" sz="1600" dirty="0">
                <a:solidFill>
                  <a:srgbClr val="306EA0"/>
                </a:solidFill>
                <a:latin typeface="+mj-lt"/>
              </a:rPr>
              <a:t>ШАГ 2</a:t>
            </a:r>
          </a:p>
          <a:p>
            <a:pPr algn="ctr"/>
            <a:r>
              <a:rPr lang="ru-RU" sz="1600" dirty="0">
                <a:latin typeface="+mj-lt"/>
              </a:rPr>
              <a:t>СДЕЛАТЬ ВЫДОХ</a:t>
            </a:r>
          </a:p>
          <a:p>
            <a:pPr algn="ctr"/>
            <a:r>
              <a:rPr lang="ru-RU" sz="1600" dirty="0">
                <a:latin typeface="+mj-lt"/>
              </a:rPr>
              <a:t>ПОЛУЧИТЬ РЕЗУЛЬТАТ </a:t>
            </a:r>
            <a:r>
              <a:rPr lang="ru-RU" sz="1600" dirty="0">
                <a:solidFill>
                  <a:srgbClr val="FFC000"/>
                </a:solidFill>
                <a:latin typeface="+mj-lt"/>
              </a:rPr>
              <a:t>ЧЕРЕЗ 1 СЕК.</a:t>
            </a:r>
            <a:endParaRPr lang="en" sz="16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9" name="Shape 170"/>
          <p:cNvSpPr txBox="1">
            <a:spLocks/>
          </p:cNvSpPr>
          <p:nvPr/>
        </p:nvSpPr>
        <p:spPr>
          <a:xfrm>
            <a:off x="7399734" y="4166408"/>
            <a:ext cx="2492088" cy="7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ru-RU" sz="1600" dirty="0">
                <a:solidFill>
                  <a:srgbClr val="306EA0"/>
                </a:solidFill>
                <a:latin typeface="+mj-lt"/>
              </a:rPr>
              <a:t>ШАГ 3</a:t>
            </a:r>
          </a:p>
          <a:p>
            <a:pPr algn="ctr"/>
            <a:r>
              <a:rPr lang="ru-RU" sz="1600" dirty="0">
                <a:latin typeface="+mj-lt"/>
              </a:rPr>
              <a:t>ПРОЙТИ</a:t>
            </a:r>
            <a:endParaRPr lang="en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368224"/>
            <a:ext cx="8229600" cy="76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ru-RU" sz="3200" dirty="0">
                <a:latin typeface="Arial" charset="0"/>
                <a:ea typeface="Arial" charset="0"/>
                <a:cs typeface="Arial" charset="0"/>
              </a:rPr>
              <a:t>ПРОСТАЯ</a:t>
            </a:r>
            <a:br>
              <a:rPr lang="ru-RU" sz="3200" dirty="0">
                <a:latin typeface="Arial" charset="0"/>
                <a:ea typeface="Arial" charset="0"/>
                <a:cs typeface="Arial" charset="0"/>
              </a:rPr>
            </a:br>
            <a:r>
              <a:rPr lang="ru-RU" sz="3200" dirty="0">
                <a:latin typeface="Arial" charset="0"/>
                <a:ea typeface="Arial" charset="0"/>
                <a:cs typeface="Arial" charset="0"/>
              </a:rPr>
              <a:t>ИНДИКАЦИЯ </a:t>
            </a:r>
            <a:r>
              <a:rPr lang="ru-RU" sz="32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АЛКОРАМКИ</a:t>
            </a:r>
            <a:endParaRPr lang="en" sz="3200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4734731" y="1707265"/>
            <a:ext cx="2724300" cy="27243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lang="en" sz="18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1751413" y="1745497"/>
            <a:ext cx="2724300" cy="272430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lang="en" sz="18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7718049" y="1707265"/>
            <a:ext cx="2724300" cy="272430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lang="en" sz="18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Shape 170"/>
          <p:cNvSpPr txBox="1">
            <a:spLocks/>
          </p:cNvSpPr>
          <p:nvPr/>
        </p:nvSpPr>
        <p:spPr>
          <a:xfrm>
            <a:off x="4044734" y="4585324"/>
            <a:ext cx="4102532" cy="7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1400" dirty="0">
                <a:latin typeface="+mj-lt"/>
              </a:rPr>
              <a:t>● </a:t>
            </a:r>
            <a:r>
              <a:rPr lang="ru-RU" sz="1400" dirty="0">
                <a:latin typeface="+mj-lt"/>
              </a:rPr>
              <a:t>АЛКОГОЛЬ НЕ ОБНАРУЖЕН</a:t>
            </a:r>
          </a:p>
          <a:p>
            <a:pPr algn="ctr"/>
            <a:r>
              <a:rPr lang="en-US" sz="1400" dirty="0"/>
              <a:t>● </a:t>
            </a:r>
            <a:r>
              <a:rPr lang="ru-RU" sz="1400" dirty="0">
                <a:latin typeface="+mj-lt"/>
              </a:rPr>
              <a:t>ПРОХОД </a:t>
            </a:r>
            <a:r>
              <a:rPr lang="ru-RU" sz="1400" dirty="0">
                <a:solidFill>
                  <a:srgbClr val="FFC000"/>
                </a:solidFill>
                <a:latin typeface="+mj-lt"/>
              </a:rPr>
              <a:t>РАЗРЕШЕН</a:t>
            </a:r>
            <a:endParaRPr lang="en" sz="14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8" name="Shape 170"/>
          <p:cNvSpPr txBox="1">
            <a:spLocks/>
          </p:cNvSpPr>
          <p:nvPr/>
        </p:nvSpPr>
        <p:spPr>
          <a:xfrm>
            <a:off x="7554393" y="4567728"/>
            <a:ext cx="3051613" cy="7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1400" dirty="0"/>
              <a:t>● </a:t>
            </a:r>
            <a:r>
              <a:rPr lang="ru-RU" sz="1400" dirty="0">
                <a:latin typeface="+mj-lt"/>
              </a:rPr>
              <a:t>АЛКОГОЛЬ ОБНАРУЖЕН</a:t>
            </a:r>
          </a:p>
          <a:p>
            <a:pPr algn="ctr"/>
            <a:r>
              <a:rPr lang="en-US" sz="1400" dirty="0"/>
              <a:t>● </a:t>
            </a:r>
            <a:r>
              <a:rPr lang="ru-RU" sz="1400" dirty="0">
                <a:latin typeface="+mj-lt"/>
              </a:rPr>
              <a:t>ПРОХОД </a:t>
            </a:r>
            <a:r>
              <a:rPr lang="ru-RU" sz="1400" dirty="0">
                <a:solidFill>
                  <a:srgbClr val="FFC000"/>
                </a:solidFill>
                <a:latin typeface="+mj-lt"/>
              </a:rPr>
              <a:t>ЗАПРЕЩЕН</a:t>
            </a:r>
            <a:endParaRPr lang="en" sz="14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9" name="Shape 170"/>
          <p:cNvSpPr txBox="1">
            <a:spLocks/>
          </p:cNvSpPr>
          <p:nvPr/>
        </p:nvSpPr>
        <p:spPr>
          <a:xfrm>
            <a:off x="1862207" y="4585324"/>
            <a:ext cx="2492088" cy="7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1400" dirty="0">
                <a:latin typeface="+mj-lt"/>
              </a:rPr>
              <a:t>● </a:t>
            </a:r>
            <a:r>
              <a:rPr lang="ru-RU" sz="1400" dirty="0">
                <a:latin typeface="+mj-lt"/>
              </a:rPr>
              <a:t>РЕЖИМ ОЖИДАНИЯ</a:t>
            </a:r>
          </a:p>
          <a:p>
            <a:pPr algn="ctr"/>
            <a:r>
              <a:rPr lang="en-US" sz="1400" dirty="0"/>
              <a:t>● </a:t>
            </a:r>
            <a:r>
              <a:rPr lang="ru-RU" sz="1400" dirty="0">
                <a:solidFill>
                  <a:srgbClr val="FFC000"/>
                </a:solidFill>
                <a:latin typeface="+mj-lt"/>
              </a:rPr>
              <a:t>ПОВТОРИТЕ</a:t>
            </a:r>
            <a:r>
              <a:rPr lang="ru-RU" sz="1400" dirty="0">
                <a:latin typeface="+mj-lt"/>
              </a:rPr>
              <a:t> ВЫДОХ</a:t>
            </a:r>
            <a:endParaRPr lang="en" sz="1400" dirty="0">
              <a:latin typeface="+mj-lt"/>
            </a:endParaRPr>
          </a:p>
        </p:txBody>
      </p:sp>
      <p:sp>
        <p:nvSpPr>
          <p:cNvPr id="10" name="Shape 170"/>
          <p:cNvSpPr txBox="1">
            <a:spLocks/>
          </p:cNvSpPr>
          <p:nvPr/>
        </p:nvSpPr>
        <p:spPr>
          <a:xfrm>
            <a:off x="3329142" y="5429759"/>
            <a:ext cx="5525563" cy="7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ru-RU" sz="1800" dirty="0">
                <a:solidFill>
                  <a:srgbClr val="FFC000"/>
                </a:solidFill>
                <a:latin typeface="+mj-lt"/>
              </a:rPr>
              <a:t> индикатор сервисного обслуживания</a:t>
            </a:r>
            <a:endParaRPr lang="en" sz="18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874335" y="3848986"/>
            <a:ext cx="467832" cy="457200"/>
          </a:xfrm>
          <a:prstGeom prst="ellipse">
            <a:avLst/>
          </a:prstGeom>
          <a:solidFill>
            <a:srgbClr val="0A4AFF"/>
          </a:solidFill>
          <a:ln>
            <a:solidFill>
              <a:srgbClr val="306E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5862965" y="3789341"/>
            <a:ext cx="467832" cy="457200"/>
          </a:xfrm>
          <a:prstGeom prst="ellipse">
            <a:avLst/>
          </a:prstGeom>
          <a:solidFill>
            <a:srgbClr val="00B050"/>
          </a:solidFill>
          <a:ln>
            <a:solidFill>
              <a:srgbClr val="1E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8846282" y="3777819"/>
            <a:ext cx="467832" cy="457200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517050" y="0"/>
            <a:ext cx="3903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title" idx="4294967295"/>
          </p:nvPr>
        </p:nvSpPr>
        <p:spPr>
          <a:xfrm>
            <a:off x="1844800" y="3892743"/>
            <a:ext cx="3247799" cy="126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АВТОНОМНАЯ РАБОТА</a:t>
            </a:r>
            <a:b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24 ЧАСА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В СУТКИ</a:t>
            </a:r>
            <a:endParaRPr lang="en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7" y="1835593"/>
            <a:ext cx="1800742" cy="1800742"/>
          </a:xfrm>
          <a:prstGeom prst="rect">
            <a:avLst/>
          </a:prstGeom>
        </p:spPr>
      </p:pic>
      <p:sp>
        <p:nvSpPr>
          <p:cNvPr id="6" name="Shape 157"/>
          <p:cNvSpPr txBox="1">
            <a:spLocks/>
          </p:cNvSpPr>
          <p:nvPr/>
        </p:nvSpPr>
        <p:spPr>
          <a:xfrm>
            <a:off x="5760652" y="499253"/>
            <a:ext cx="4740550" cy="323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800" b="1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НЕПРЕРЫВНАЯ РАБОТА</a:t>
            </a: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24 часа в сутки 7 дней в неделю</a:t>
            </a:r>
          </a:p>
          <a:p>
            <a:pPr>
              <a:spcBef>
                <a:spcPts val="0"/>
              </a:spcBef>
              <a:buNone/>
            </a:pPr>
            <a:endParaRPr lang="ru-RU" sz="1800" b="1" dirty="0">
              <a:solidFill>
                <a:srgbClr val="306EA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b="1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НЕ ТРЕБУЕТСЯ</a:t>
            </a:r>
          </a:p>
          <a:p>
            <a:pPr marL="342900" indent="-342900">
              <a:spcBef>
                <a:spcPts val="0"/>
              </a:spcBef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Обслуживающего персонала</a:t>
            </a:r>
          </a:p>
          <a:p>
            <a:pPr marL="342900" indent="-342900">
              <a:spcBef>
                <a:spcPts val="0"/>
              </a:spcBef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Постоянной настройки</a:t>
            </a:r>
          </a:p>
          <a:p>
            <a:pPr>
              <a:spcBef>
                <a:spcPts val="0"/>
              </a:spcBef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b="1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АЛКОРАМКУ НЕ ОБМАНУТЬ</a:t>
            </a: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Устройство снабжено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автоматическим контролем наличия выдоха проверяемого человека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dirty="0">
              <a:solidFill>
                <a:srgbClr val="1D98C7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0" y="3788824"/>
            <a:ext cx="3880048" cy="2609081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EA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517050" y="0"/>
            <a:ext cx="3903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title" idx="4294967295"/>
          </p:nvPr>
        </p:nvSpPr>
        <p:spPr>
          <a:xfrm>
            <a:off x="1844800" y="3892743"/>
            <a:ext cx="3247799" cy="126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ДЛИТЕЛЬНЫЙ СРОК</a:t>
            </a:r>
            <a:b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ЭКСПЛУАТАЦИИ</a:t>
            </a:r>
            <a:endParaRPr lang="en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7" y="1835593"/>
            <a:ext cx="1800742" cy="1800742"/>
          </a:xfrm>
          <a:prstGeom prst="rect">
            <a:avLst/>
          </a:prstGeom>
        </p:spPr>
      </p:pic>
      <p:sp>
        <p:nvSpPr>
          <p:cNvPr id="6" name="Shape 157"/>
          <p:cNvSpPr txBox="1">
            <a:spLocks/>
          </p:cNvSpPr>
          <p:nvPr/>
        </p:nvSpPr>
        <p:spPr>
          <a:xfrm>
            <a:off x="5716201" y="3468842"/>
            <a:ext cx="4637475" cy="323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4400" b="1" dirty="0">
                <a:solidFill>
                  <a:srgbClr val="FFB90D"/>
                </a:solidFill>
                <a:latin typeface="Arial" pitchFamily="34" charset="0"/>
                <a:cs typeface="Arial" pitchFamily="34" charset="0"/>
              </a:rPr>
              <a:t>50 000 </a:t>
            </a: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часов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=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лет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непрерывной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работы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76" y="827617"/>
            <a:ext cx="4179075" cy="2350730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E0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517050" y="0"/>
            <a:ext cx="3903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title" idx="4294967295"/>
          </p:nvPr>
        </p:nvSpPr>
        <p:spPr>
          <a:xfrm>
            <a:off x="1844800" y="3892743"/>
            <a:ext cx="3247799" cy="126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СОЗДАНИЕ ЕДИНОЙ БАЗЫ</a:t>
            </a:r>
            <a:b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ДАННЫХ ВСЕХ ТЕСТОВ</a:t>
            </a:r>
            <a:endParaRPr lang="en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7" y="1835593"/>
            <a:ext cx="1800742" cy="1800742"/>
          </a:xfrm>
          <a:prstGeom prst="rect">
            <a:avLst/>
          </a:prstGeom>
        </p:spPr>
      </p:pic>
      <p:sp>
        <p:nvSpPr>
          <p:cNvPr id="6" name="Shape 157"/>
          <p:cNvSpPr txBox="1">
            <a:spLocks/>
          </p:cNvSpPr>
          <p:nvPr/>
        </p:nvSpPr>
        <p:spPr>
          <a:xfrm>
            <a:off x="6096305" y="815237"/>
            <a:ext cx="4729917" cy="25624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2000" b="1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ВОЗМОЖНОСТИ:</a:t>
            </a:r>
          </a:p>
          <a:p>
            <a:pPr marL="342900" indent="-342900">
              <a:spcBef>
                <a:spcPts val="0"/>
              </a:spcBef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подробного отчета и статистики по результатам тестов сотрудников </a:t>
            </a:r>
          </a:p>
          <a:p>
            <a:pPr marL="342900" indent="-342900">
              <a:spcBef>
                <a:spcPts val="0"/>
              </a:spcBef>
            </a:pP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0"/>
              </a:spcBef>
            </a:pP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Ведение единой базы данных всех устройств </a:t>
            </a:r>
            <a:r>
              <a:rPr lang="ru-RU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Алкорамка</a:t>
            </a:r>
            <a:r>
              <a: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на предприятии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66" y="3552826"/>
            <a:ext cx="5329034" cy="2997582"/>
          </a:xfrm>
          <a:prstGeom prst="rect">
            <a:avLst/>
          </a:prstGeom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EA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517050" y="0"/>
            <a:ext cx="3903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title" idx="4294967295"/>
          </p:nvPr>
        </p:nvSpPr>
        <p:spPr>
          <a:xfrm>
            <a:off x="1844800" y="3892743"/>
            <a:ext cx="3247799" cy="126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МИНИМАЛЬНЫЕ РАСХОДЫ</a:t>
            </a:r>
            <a:r>
              <a:rPr lang="en-US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НА ЭКСПЛУАТАЦИЮ</a:t>
            </a:r>
            <a:endParaRPr lang="en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body" idx="4294967295"/>
          </p:nvPr>
        </p:nvSpPr>
        <p:spPr>
          <a:xfrm>
            <a:off x="5789228" y="616211"/>
            <a:ext cx="4729917" cy="323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B90D"/>
                </a:solidFill>
                <a:latin typeface="Arial" pitchFamily="34" charset="0"/>
                <a:cs typeface="Arial" pitchFamily="34" charset="0"/>
              </a:rPr>
              <a:t>НЕ ТРЕБУЕТСЯ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индивидуальных средств гигиены  (мундштуков / насадок)</a:t>
            </a:r>
          </a:p>
          <a:p>
            <a:pPr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dirty="0">
              <a:solidFill>
                <a:srgbClr val="1D98C7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B90D"/>
                </a:solidFill>
                <a:latin typeface="Arial" pitchFamily="34" charset="0"/>
                <a:cs typeface="Arial" pitchFamily="34" charset="0"/>
              </a:rPr>
              <a:t>ДОСТАТОЧНО</a:t>
            </a:r>
            <a:endParaRPr lang="ru-RU" sz="2000" b="1" dirty="0">
              <a:solidFill>
                <a:srgbClr val="FFB90D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простого обслуживания -периодического протирания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зеркал 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отражателя (о нем сообщит прибор)</a:t>
            </a:r>
            <a:endParaRPr lang="en" sz="2000" dirty="0">
              <a:solidFill>
                <a:srgbClr val="1D98C7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7" y="1835593"/>
            <a:ext cx="1800742" cy="1800742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4230847" y="3387085"/>
            <a:ext cx="514819" cy="48909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455350" y="49973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2" descr="D:\PR\Desktop\mtQkBlq8P9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3623" y="1996928"/>
            <a:ext cx="1952220" cy="260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PR\Desktop\iQJbnyVjK8k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9044" y="2000256"/>
            <a:ext cx="1950444" cy="26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517050" y="0"/>
            <a:ext cx="3903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title" idx="4294967295"/>
          </p:nvPr>
        </p:nvSpPr>
        <p:spPr>
          <a:xfrm>
            <a:off x="1844800" y="3892743"/>
            <a:ext cx="3247799" cy="126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ИНТЕГРАЦИЯ С НОВОЙ ИЛИ ИМЕЮЩЕЙСЯ СКУД</a:t>
            </a:r>
            <a:endParaRPr lang="en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327" y="1835593"/>
            <a:ext cx="1800742" cy="1800742"/>
          </a:xfrm>
          <a:prstGeom prst="rect">
            <a:avLst/>
          </a:prstGeom>
        </p:spPr>
      </p:pic>
      <p:sp>
        <p:nvSpPr>
          <p:cNvPr id="6" name="Shape 157"/>
          <p:cNvSpPr txBox="1">
            <a:spLocks/>
          </p:cNvSpPr>
          <p:nvPr/>
        </p:nvSpPr>
        <p:spPr>
          <a:xfrm>
            <a:off x="6229294" y="402337"/>
            <a:ext cx="4729917" cy="323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УНИВЕРСАЛЬНАЯ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СИСТЕМА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ПОДКЛЮЧЕНИЯ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●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СУХОЙ КОНТАКТ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●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ETHERNET (UDP</a:t>
            </a: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-ПРОТОКОЛ)</a:t>
            </a:r>
            <a:endParaRPr 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●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WIEGAND</a:t>
            </a:r>
            <a:endParaRPr lang="ru-RU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●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АВТОНОМНАЯ РАБОТА</a:t>
            </a:r>
          </a:p>
          <a:p>
            <a:pPr>
              <a:spcBef>
                <a:spcPts val="0"/>
              </a:spcBef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dirty="0">
              <a:solidFill>
                <a:srgbClr val="1D98C7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pr2\Desktop\скрьюрика\A8E87727-57C7-4683-B887-BB31C63E9FA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7" b="5649"/>
          <a:stretch/>
        </p:blipFill>
        <p:spPr bwMode="auto">
          <a:xfrm>
            <a:off x="6360045" y="3892744"/>
            <a:ext cx="424815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981200" y="933524"/>
            <a:ext cx="8229600" cy="764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ru-RU" sz="3200" dirty="0">
                <a:latin typeface="+mj-lt"/>
              </a:rPr>
              <a:t>ТЕХНИЧЕСКИЕ ХАРАКТЕРИСТИКИ</a:t>
            </a:r>
            <a:br>
              <a:rPr lang="ru-RU" sz="3200" dirty="0">
                <a:latin typeface="+mj-lt"/>
              </a:rPr>
            </a:br>
            <a:r>
              <a:rPr lang="ru-RU" sz="3200" dirty="0">
                <a:latin typeface="+mj-lt"/>
              </a:rPr>
              <a:t>УСТРОЙСТВА </a:t>
            </a:r>
            <a:r>
              <a:rPr lang="ru-RU" sz="3200" dirty="0">
                <a:solidFill>
                  <a:srgbClr val="306EA0"/>
                </a:solidFill>
                <a:latin typeface="+mj-lt"/>
              </a:rPr>
              <a:t>АЛКОРАМКА</a:t>
            </a:r>
            <a:endParaRPr lang="en" sz="3200" dirty="0">
              <a:solidFill>
                <a:srgbClr val="306EA0"/>
              </a:solidFill>
              <a:latin typeface="+mj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52327"/>
              </p:ext>
            </p:extLst>
          </p:nvPr>
        </p:nvGraphicFramePr>
        <p:xfrm>
          <a:off x="2136185" y="1875318"/>
          <a:ext cx="7919631" cy="3965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7210"/>
                <a:gridCol w="3452421"/>
              </a:tblGrid>
              <a:tr h="4518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Время анализа</a:t>
                      </a:r>
                    </a:p>
                  </a:txBody>
                  <a:tcPr marL="68587" marR="68587" marT="9526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не более 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сек.</a:t>
                      </a:r>
                    </a:p>
                  </a:txBody>
                  <a:tcPr marL="68587" marR="68587" marT="9526" marB="0" anchor="ctr">
                    <a:solidFill>
                      <a:srgbClr val="D0D8E8"/>
                    </a:solidFill>
                  </a:tcPr>
                </a:tc>
              </a:tr>
              <a:tr h="643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Время готовности к следующей проверке </a:t>
                      </a: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(пары этанола отсутствуют)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68587" marR="68587" marT="9526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не более 1 сек.</a:t>
                      </a:r>
                    </a:p>
                  </a:txBody>
                  <a:tcPr marL="68587" marR="68587" marT="9526" marB="0" anchor="ctr">
                    <a:solidFill>
                      <a:srgbClr val="E9EDF4"/>
                    </a:solidFill>
                  </a:tcPr>
                </a:tc>
              </a:tr>
              <a:tr h="7234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Время готовности к следующей проверке </a:t>
                      </a: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(пары этанола были обнаружены)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68587" marR="68587" marT="9526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не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более 5 сек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.</a:t>
                      </a:r>
                    </a:p>
                  </a:txBody>
                  <a:tcPr marL="68587" marR="68587" marT="9526" marB="0" anchor="ctr">
                    <a:solidFill>
                      <a:srgbClr val="D0D8E8"/>
                    </a:solidFill>
                  </a:tcPr>
                </a:tc>
              </a:tr>
              <a:tr h="643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Минимальная обнаруживаемая концентрация паров этанола в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выдохе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(настраиваемый порог)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68587" marR="68587" marT="9526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35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мкг/л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0,3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промилле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 крови)</a:t>
                      </a:r>
                    </a:p>
                  </a:txBody>
                  <a:tcPr marL="68587" marR="68587" marT="9526" marB="0" anchor="ctr">
                    <a:solidFill>
                      <a:srgbClr val="E9EDF4"/>
                    </a:solidFill>
                  </a:tcPr>
                </a:tc>
              </a:tr>
              <a:tr h="482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Температурный диапазон</a:t>
                      </a:r>
                    </a:p>
                  </a:txBody>
                  <a:tcPr marL="68587" marR="68587" marT="9526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от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+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10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С до +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0С</a:t>
                      </a:r>
                    </a:p>
                  </a:txBody>
                  <a:tcPr marL="68587" marR="68587" marT="9526" marB="0" anchor="ctr">
                    <a:solidFill>
                      <a:srgbClr val="D0D8E8"/>
                    </a:solidFill>
                  </a:tcPr>
                </a:tc>
              </a:tr>
              <a:tr h="482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Размеры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«рамки»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68587" marR="68587" marT="9526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9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5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х 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227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х 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50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мм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68587" marR="68587" marT="9526" marB="0" anchor="ctr">
                    <a:solidFill>
                      <a:srgbClr val="E9EDF4"/>
                    </a:solidFill>
                  </a:tcPr>
                </a:tc>
              </a:tr>
              <a:tr h="540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Размеры блока обработки и анализа</a:t>
                      </a:r>
                    </a:p>
                  </a:txBody>
                  <a:tcPr marL="68587" marR="68587" marT="9526" marB="0"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190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х 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288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х 75 мм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68587" marR="68587" marT="9526" marB="0" anchor="ctr"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EA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4100"/>
            <a:ext cx="9144000" cy="4743450"/>
          </a:xfrm>
          <a:prstGeom prst="rect">
            <a:avLst/>
          </a:prstGeom>
        </p:spPr>
      </p:pic>
      <p:sp>
        <p:nvSpPr>
          <p:cNvPr id="12" name="Shape 215"/>
          <p:cNvSpPr txBox="1">
            <a:spLocks noGrp="1"/>
          </p:cNvSpPr>
          <p:nvPr>
            <p:ph type="title"/>
          </p:nvPr>
        </p:nvSpPr>
        <p:spPr>
          <a:xfrm>
            <a:off x="2123397" y="151557"/>
            <a:ext cx="8229600" cy="764100"/>
          </a:xfrm>
        </p:spPr>
        <p:txBody>
          <a:bodyPr/>
          <a:lstStyle/>
          <a:p>
            <a:pPr lvl="0"/>
            <a:r>
              <a:rPr lang="ru-RU" sz="2800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АЛКОРАМКА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 В ЭКСПЛУАТАЦИИ</a:t>
            </a:r>
            <a:endParaRPr lang="en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000" y="3170320"/>
            <a:ext cx="9144000" cy="2625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Shape 219"/>
          <p:cNvSpPr/>
          <p:nvPr/>
        </p:nvSpPr>
        <p:spPr>
          <a:xfrm rot="8100000">
            <a:off x="6451192" y="2083888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" name="Shape 220"/>
          <p:cNvSpPr/>
          <p:nvPr/>
        </p:nvSpPr>
        <p:spPr>
          <a:xfrm rot="8100000">
            <a:off x="5181769" y="1919941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9" name="Shape 221"/>
          <p:cNvSpPr/>
          <p:nvPr/>
        </p:nvSpPr>
        <p:spPr>
          <a:xfrm rot="8100000">
            <a:off x="3487956" y="1712341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Shape 222"/>
          <p:cNvSpPr/>
          <p:nvPr/>
        </p:nvSpPr>
        <p:spPr>
          <a:xfrm rot="8100000">
            <a:off x="3827097" y="1886614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Shape 220"/>
          <p:cNvSpPr/>
          <p:nvPr/>
        </p:nvSpPr>
        <p:spPr>
          <a:xfrm rot="8100000">
            <a:off x="5055725" y="2089997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220"/>
          <p:cNvSpPr/>
          <p:nvPr/>
        </p:nvSpPr>
        <p:spPr>
          <a:xfrm rot="8100000">
            <a:off x="4941262" y="187718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Shape 220"/>
          <p:cNvSpPr/>
          <p:nvPr/>
        </p:nvSpPr>
        <p:spPr>
          <a:xfrm rot="8100000">
            <a:off x="5326217" y="159074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Shape 220"/>
          <p:cNvSpPr/>
          <p:nvPr/>
        </p:nvSpPr>
        <p:spPr>
          <a:xfrm rot="8100000">
            <a:off x="5118616" y="168621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" name="Shape 220"/>
          <p:cNvSpPr/>
          <p:nvPr/>
        </p:nvSpPr>
        <p:spPr>
          <a:xfrm rot="8100000">
            <a:off x="5501415" y="186074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0" name="Shape 219"/>
          <p:cNvSpPr/>
          <p:nvPr/>
        </p:nvSpPr>
        <p:spPr>
          <a:xfrm rot="8100000">
            <a:off x="6212934" y="198008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1" name="Shape 220"/>
          <p:cNvSpPr/>
          <p:nvPr/>
        </p:nvSpPr>
        <p:spPr>
          <a:xfrm rot="8100000">
            <a:off x="4810763" y="206834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Shape 220"/>
          <p:cNvSpPr/>
          <p:nvPr/>
        </p:nvSpPr>
        <p:spPr>
          <a:xfrm rot="8100000">
            <a:off x="5299754" y="1816140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3" name="Shape 219"/>
          <p:cNvSpPr/>
          <p:nvPr/>
        </p:nvSpPr>
        <p:spPr>
          <a:xfrm rot="8100000">
            <a:off x="7522280" y="1633145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4" name="Shape 220"/>
          <p:cNvSpPr/>
          <p:nvPr/>
        </p:nvSpPr>
        <p:spPr>
          <a:xfrm rot="8100000">
            <a:off x="4921544" y="2220660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" name="Shape 221"/>
          <p:cNvSpPr/>
          <p:nvPr/>
        </p:nvSpPr>
        <p:spPr>
          <a:xfrm rot="8100000">
            <a:off x="3553728" y="150734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" name="Shape 220"/>
          <p:cNvSpPr/>
          <p:nvPr/>
        </p:nvSpPr>
        <p:spPr>
          <a:xfrm rot="8100000">
            <a:off x="5334169" y="2072341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7" name="Shape 220"/>
          <p:cNvSpPr/>
          <p:nvPr/>
        </p:nvSpPr>
        <p:spPr>
          <a:xfrm rot="8100000">
            <a:off x="3827097" y="2216765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" name="Shape 220"/>
          <p:cNvSpPr/>
          <p:nvPr/>
        </p:nvSpPr>
        <p:spPr>
          <a:xfrm rot="8100000">
            <a:off x="8541180" y="2189190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" name="Shape 220"/>
          <p:cNvSpPr/>
          <p:nvPr/>
        </p:nvSpPr>
        <p:spPr>
          <a:xfrm rot="8100000">
            <a:off x="6639393" y="2332793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Shape 220"/>
          <p:cNvSpPr/>
          <p:nvPr/>
        </p:nvSpPr>
        <p:spPr>
          <a:xfrm rot="8100000">
            <a:off x="4236358" y="1736944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Shape 220"/>
          <p:cNvSpPr/>
          <p:nvPr/>
        </p:nvSpPr>
        <p:spPr>
          <a:xfrm rot="8100000">
            <a:off x="3660260" y="216100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Shape 220"/>
          <p:cNvSpPr/>
          <p:nvPr/>
        </p:nvSpPr>
        <p:spPr>
          <a:xfrm rot="8100000">
            <a:off x="3537795" y="1904914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3" name="Shape 220"/>
          <p:cNvSpPr/>
          <p:nvPr/>
        </p:nvSpPr>
        <p:spPr>
          <a:xfrm rot="8100000">
            <a:off x="5893120" y="214616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" name="Shape 220"/>
          <p:cNvSpPr/>
          <p:nvPr/>
        </p:nvSpPr>
        <p:spPr>
          <a:xfrm rot="8100000">
            <a:off x="7201759" y="224996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" name="Shape 220"/>
          <p:cNvSpPr/>
          <p:nvPr/>
        </p:nvSpPr>
        <p:spPr>
          <a:xfrm rot="8100000">
            <a:off x="4227552" y="2620882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Shape 220"/>
          <p:cNvSpPr/>
          <p:nvPr/>
        </p:nvSpPr>
        <p:spPr>
          <a:xfrm rot="8100000">
            <a:off x="3564105" y="2314688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Shape 220"/>
          <p:cNvSpPr/>
          <p:nvPr/>
        </p:nvSpPr>
        <p:spPr>
          <a:xfrm rot="8100000">
            <a:off x="4365770" y="2408665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Shape 220"/>
          <p:cNvSpPr/>
          <p:nvPr/>
        </p:nvSpPr>
        <p:spPr>
          <a:xfrm rot="8100000">
            <a:off x="4166721" y="2186133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9" name="Shape 220"/>
          <p:cNvSpPr/>
          <p:nvPr/>
        </p:nvSpPr>
        <p:spPr>
          <a:xfrm rot="8100000">
            <a:off x="4442869" y="2150663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0" name="Shape 220"/>
          <p:cNvSpPr/>
          <p:nvPr/>
        </p:nvSpPr>
        <p:spPr>
          <a:xfrm rot="8100000">
            <a:off x="4007187" y="2068346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1905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01" y="3155480"/>
            <a:ext cx="7223458" cy="2617911"/>
          </a:xfrm>
          <a:prstGeom prst="rect">
            <a:avLst/>
          </a:prstGeom>
        </p:spPr>
      </p:pic>
      <p:pic>
        <p:nvPicPr>
          <p:cNvPr id="3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Semenova\фото\Алкорамка\установки\нт\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0" y="2736130"/>
            <a:ext cx="1872208" cy="33854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Semenova\фото\Алкорамка\установки\20150904_15513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449350" y="3009709"/>
            <a:ext cx="1767027" cy="122201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D:\Semenova\фото\Алкорамка\установки\20150903_15313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778641" y="2971115"/>
            <a:ext cx="1768104" cy="12981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:\Semenova\фото\Алкорамка\установки\20150903_17013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032" y="3803380"/>
            <a:ext cx="4111475" cy="231270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Semenova\фото\Алкорамка\установки\20150904_155206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5232" y="4551422"/>
            <a:ext cx="2596793" cy="157015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455942" y="5844582"/>
            <a:ext cx="15842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КАО «АЗОТ»</a:t>
            </a:r>
            <a:endParaRPr lang="ru-RU" sz="12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75521" y="5797906"/>
            <a:ext cx="15842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ru-RU" sz="1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НТМК</a:t>
            </a:r>
            <a:endParaRPr lang="ru-RU" sz="12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 descr="D:\Semenova\фото\Алкорамка\установки\ТЭЦ_СПБ\_MG_4547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4032" y="937005"/>
            <a:ext cx="411147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839324" y="3468318"/>
            <a:ext cx="15842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  <a:defRPr/>
            </a:pPr>
            <a:r>
              <a:rPr lang="ru-RU" sz="12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СЗ ТЭЦ</a:t>
            </a:r>
            <a:endParaRPr lang="ru-RU" sz="1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 descr="D:\Semenova\фото\Алкорамка\установки\АЗОТ-Кемерово\20150903_103320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5521" y="936053"/>
            <a:ext cx="2970145" cy="171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:\Semenova\фото\Алкорамка\установки\АЗОТ-Кемерово\20150904_111158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 flipH="1" flipV="1">
            <a:off x="4715189" y="1038406"/>
            <a:ext cx="1701214" cy="149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hape 215"/>
          <p:cNvSpPr txBox="1">
            <a:spLocks/>
          </p:cNvSpPr>
          <p:nvPr/>
        </p:nvSpPr>
        <p:spPr>
          <a:xfrm>
            <a:off x="2140833" y="348676"/>
            <a:ext cx="8229600" cy="5714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28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АЛКОРАМКА</a:t>
            </a:r>
            <a:r>
              <a:rPr lang="ru-RU" sz="2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 ЭКСПЛУАТАЦИИ</a:t>
            </a:r>
            <a:endParaRPr lang="en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139"/>
          <p:cNvSpPr txBox="1">
            <a:spLocks/>
          </p:cNvSpPr>
          <p:nvPr/>
        </p:nvSpPr>
        <p:spPr>
          <a:xfrm>
            <a:off x="2013098" y="739702"/>
            <a:ext cx="8240232" cy="142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3200" dirty="0">
                <a:solidFill>
                  <a:schemeClr val="bg1"/>
                </a:solidFill>
                <a:latin typeface="+mj-lt"/>
              </a:rPr>
              <a:t>СТАТИСТИКА </a:t>
            </a:r>
            <a:r>
              <a:rPr lang="ru-RU" altLang="ru-RU" sz="3200" dirty="0">
                <a:solidFill>
                  <a:schemeClr val="tx1"/>
                </a:solidFill>
                <a:latin typeface="Arial" charset="0"/>
              </a:rPr>
              <a:t>НЕСЧАСТНЫХ</a:t>
            </a:r>
            <a:r>
              <a:rPr lang="ru-RU" altLang="ru-RU" sz="3200" dirty="0">
                <a:solidFill>
                  <a:srgbClr val="306EA0"/>
                </a:solidFill>
                <a:latin typeface="Arial" charset="0"/>
              </a:rPr>
              <a:t> </a:t>
            </a:r>
            <a:r>
              <a:rPr lang="ru-RU" altLang="ru-RU" sz="3200" dirty="0">
                <a:solidFill>
                  <a:schemeClr val="bg1"/>
                </a:solidFill>
                <a:latin typeface="Arial" charset="0"/>
              </a:rPr>
              <a:t>СЛУЧАЕВ НА ПРОИЗВОДСТВЕ С </a:t>
            </a:r>
            <a:r>
              <a:rPr lang="ru-RU" altLang="ru-RU" sz="3200" dirty="0">
                <a:solidFill>
                  <a:schemeClr val="bg1"/>
                </a:solidFill>
                <a:latin typeface="Arial" charset="0"/>
              </a:rPr>
              <a:t>ТЯЖЕЛЫМИ ПОСЛЕДСТВИЯМИ</a:t>
            </a:r>
            <a:endParaRPr lang="en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761767" y="6105401"/>
            <a:ext cx="1921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Источник: Роструд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  <p:pic>
        <p:nvPicPr>
          <p:cNvPr id="1026" name="Picture 2" descr="\\storage1\Public\PR\Выставки_мероприятия\участие_2018\securika 2018\diagram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96" b="7390"/>
          <a:stretch/>
        </p:blipFill>
        <p:spPr bwMode="auto">
          <a:xfrm>
            <a:off x="2261370" y="2254626"/>
            <a:ext cx="7743689" cy="37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5"/>
          <p:cNvSpPr txBox="1">
            <a:spLocks/>
          </p:cNvSpPr>
          <p:nvPr/>
        </p:nvSpPr>
        <p:spPr>
          <a:xfrm>
            <a:off x="1924051" y="348676"/>
            <a:ext cx="8526035" cy="5714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«УГОЛЬНАЯ КОМПАНИЯ «РАЗРЕЗ СТЕПНОЙ» </a:t>
            </a:r>
            <a:endParaRPr lang="en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Shape 227"/>
          <p:cNvSpPr txBox="1">
            <a:spLocks/>
          </p:cNvSpPr>
          <p:nvPr/>
        </p:nvSpPr>
        <p:spPr>
          <a:xfrm>
            <a:off x="2180869" y="1479541"/>
            <a:ext cx="8012399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ru-RU" sz="8000" dirty="0"/>
              <a:t>1 100</a:t>
            </a:r>
            <a:endParaRPr lang="en" sz="9600" b="0" dirty="0"/>
          </a:p>
        </p:txBody>
      </p:sp>
      <p:sp>
        <p:nvSpPr>
          <p:cNvPr id="28" name="Shape 228"/>
          <p:cNvSpPr txBox="1">
            <a:spLocks/>
          </p:cNvSpPr>
          <p:nvPr/>
        </p:nvSpPr>
        <p:spPr>
          <a:xfrm>
            <a:off x="2854550" y="3121404"/>
            <a:ext cx="6665035" cy="7036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сотрудников </a:t>
            </a:r>
          </a:p>
          <a:p>
            <a:pPr algn="ctr">
              <a:spcBef>
                <a:spcPts val="0"/>
              </a:spcBef>
              <a:buNone/>
            </a:pPr>
            <a:endParaRPr lang="en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Shape 229"/>
          <p:cNvSpPr/>
          <p:nvPr/>
        </p:nvSpPr>
        <p:spPr>
          <a:xfrm>
            <a:off x="4189068" y="3103931"/>
            <a:ext cx="3996000" cy="84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0" name="Picture 2" descr="\\storage1\Public\PR\Рабочее\Алкорамка\список объектов алкоамка\лого для списка клиентов\холдинги лого\24 русский уголь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35" y="1063003"/>
            <a:ext cx="2744746" cy="5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hape 228"/>
          <p:cNvSpPr txBox="1">
            <a:spLocks/>
          </p:cNvSpPr>
          <p:nvPr/>
        </p:nvSpPr>
        <p:spPr>
          <a:xfrm>
            <a:off x="2109608" y="4041562"/>
            <a:ext cx="8154917" cy="1825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Проблемы:</a:t>
            </a:r>
          </a:p>
          <a:p>
            <a:pPr marL="457200" indent="-457200">
              <a:spcBef>
                <a:spcPts val="0"/>
              </a:spcBef>
              <a:buFont typeface="Open Sans"/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Низкая эффективность простых </a:t>
            </a:r>
            <a:r>
              <a:rPr lang="ru-RU" sz="2000" dirty="0" err="1">
                <a:latin typeface="Arial" charset="0"/>
                <a:ea typeface="Arial" charset="0"/>
                <a:cs typeface="Arial" charset="0"/>
              </a:rPr>
              <a:t>алкотестеров</a:t>
            </a:r>
            <a:endParaRPr lang="ru-RU" sz="20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spcBef>
                <a:spcPts val="0"/>
              </a:spcBef>
              <a:buFont typeface="Open Sans"/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Невозможность тестирования сотрудников в потоковом режиме</a:t>
            </a:r>
          </a:p>
          <a:p>
            <a:pPr marL="457200" indent="-457200">
              <a:spcBef>
                <a:spcPts val="0"/>
              </a:spcBef>
              <a:buFont typeface="Open Sans"/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Выборочный контроль</a:t>
            </a:r>
            <a:endParaRPr lang="en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32" y="5867401"/>
            <a:ext cx="722421" cy="719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27"/>
          <p:cNvSpPr txBox="1">
            <a:spLocks/>
          </p:cNvSpPr>
          <p:nvPr/>
        </p:nvSpPr>
        <p:spPr>
          <a:xfrm>
            <a:off x="2089775" y="2479786"/>
            <a:ext cx="8012399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ru-RU" sz="8000" dirty="0"/>
              <a:t>100 </a:t>
            </a:r>
            <a:r>
              <a:rPr lang="ru-RU" sz="8000" b="0" dirty="0"/>
              <a:t>%</a:t>
            </a:r>
            <a:endParaRPr lang="en" sz="8000" b="0" dirty="0"/>
          </a:p>
        </p:txBody>
      </p:sp>
      <p:sp>
        <p:nvSpPr>
          <p:cNvPr id="25" name="Shape 228"/>
          <p:cNvSpPr txBox="1">
            <a:spLocks/>
          </p:cNvSpPr>
          <p:nvPr/>
        </p:nvSpPr>
        <p:spPr>
          <a:xfrm>
            <a:off x="2763456" y="4407513"/>
            <a:ext cx="6665035" cy="7036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персонала проходит </a:t>
            </a:r>
            <a:r>
              <a:rPr lang="ru-RU" sz="2000" dirty="0" err="1">
                <a:latin typeface="Arial" charset="0"/>
                <a:ea typeface="Arial" charset="0"/>
                <a:cs typeface="Arial" charset="0"/>
              </a:rPr>
              <a:t>алкоконтроль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hape 215"/>
          <p:cNvSpPr txBox="1">
            <a:spLocks/>
          </p:cNvSpPr>
          <p:nvPr/>
        </p:nvSpPr>
        <p:spPr>
          <a:xfrm>
            <a:off x="1924051" y="348676"/>
            <a:ext cx="8526035" cy="5714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«УГОЛЬНАЯ КОМПАНИЯ «РАЗРЕЗ СТЕПНОЙ»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РЕЗУЛЬТАТЫ С АЛКОРАМКОЙ: </a:t>
            </a:r>
            <a:endParaRPr lang="en" sz="28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2" descr="\\storage1\Public\PR\Рабочее\Алкорамка\список объектов алкоамка\лого для списка клиентов\холдинги лого\24 русский уголь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99" y="1944226"/>
            <a:ext cx="2744746" cy="5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229"/>
          <p:cNvSpPr/>
          <p:nvPr/>
        </p:nvSpPr>
        <p:spPr>
          <a:xfrm>
            <a:off x="4097972" y="4140991"/>
            <a:ext cx="3996000" cy="84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32" y="58096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27"/>
          <p:cNvSpPr txBox="1">
            <a:spLocks/>
          </p:cNvSpPr>
          <p:nvPr/>
        </p:nvSpPr>
        <p:spPr>
          <a:xfrm>
            <a:off x="2194550" y="2479786"/>
            <a:ext cx="8012399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ru-RU" sz="5400" dirty="0"/>
              <a:t>в  </a:t>
            </a:r>
            <a:r>
              <a:rPr lang="ru-RU" sz="8000" dirty="0"/>
              <a:t>2</a:t>
            </a:r>
            <a:r>
              <a:rPr lang="ru-RU" sz="8000" dirty="0"/>
              <a:t>0-30 </a:t>
            </a:r>
            <a:r>
              <a:rPr lang="ru-RU" sz="5400" dirty="0"/>
              <a:t>раз</a:t>
            </a:r>
            <a:endParaRPr lang="en" sz="5000" b="0" dirty="0"/>
          </a:p>
        </p:txBody>
      </p:sp>
      <p:sp>
        <p:nvSpPr>
          <p:cNvPr id="25" name="Shape 228"/>
          <p:cNvSpPr txBox="1">
            <a:spLocks/>
          </p:cNvSpPr>
          <p:nvPr/>
        </p:nvSpPr>
        <p:spPr>
          <a:xfrm>
            <a:off x="2524126" y="4388463"/>
            <a:ext cx="7334249" cy="7036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снизились временные затраты на тестирование 1 </a:t>
            </a:r>
            <a:r>
              <a:rPr lang="ru-RU" sz="2000" dirty="0">
                <a:solidFill>
                  <a:schemeClr val="bg1"/>
                </a:solidFill>
              </a:rPr>
              <a:t>одного работника, в сравнении с имеющимися на предприятии </a:t>
            </a:r>
            <a:r>
              <a:rPr lang="ru-RU" sz="2000" dirty="0" err="1">
                <a:solidFill>
                  <a:schemeClr val="bg1"/>
                </a:solidFill>
              </a:rPr>
              <a:t>алкометрами</a:t>
            </a:r>
            <a:r>
              <a:rPr lang="ru-RU" sz="2000" dirty="0">
                <a:solidFill>
                  <a:schemeClr val="bg1"/>
                </a:solidFill>
              </a:rPr>
              <a:t> и анализаторами паров этанола </a:t>
            </a:r>
            <a:endParaRPr lang="en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Shape 215"/>
          <p:cNvSpPr txBox="1">
            <a:spLocks/>
          </p:cNvSpPr>
          <p:nvPr/>
        </p:nvSpPr>
        <p:spPr>
          <a:xfrm>
            <a:off x="1924051" y="348676"/>
            <a:ext cx="8526035" cy="5714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«УГОЛЬНАЯ КОМПАНИЯ «РАЗРЕЗ СТЕПНОЙ»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РЕЗУЛЬТАТЫ С АЛКОРАМКОЙ: </a:t>
            </a:r>
            <a:endParaRPr lang="en" sz="28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2" descr="\\storage1\Public\PR\Рабочее\Алкорамка\список объектов алкоамка\лого для списка клиентов\холдинги лого\24 русский уголь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99" y="1925176"/>
            <a:ext cx="2744746" cy="5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229"/>
          <p:cNvSpPr/>
          <p:nvPr/>
        </p:nvSpPr>
        <p:spPr>
          <a:xfrm>
            <a:off x="4097972" y="4113701"/>
            <a:ext cx="3996000" cy="84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332" y="58731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7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5"/>
          <p:cNvSpPr txBox="1">
            <a:spLocks/>
          </p:cNvSpPr>
          <p:nvPr/>
        </p:nvSpPr>
        <p:spPr>
          <a:xfrm>
            <a:off x="2140833" y="221124"/>
            <a:ext cx="8229600" cy="5714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27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ВЫКСУНСКИЙ МЕТАЛЛУРГИЧЕСКИЙ ЗАВОД </a:t>
            </a:r>
            <a:endParaRPr lang="en" sz="2700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9" name="Picture 5" descr="http://www.tadviser.ru/images/c/c8/%D0%9E%D0%9C%D0%9A_logo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45" y="828361"/>
            <a:ext cx="13906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27"/>
          <p:cNvSpPr txBox="1">
            <a:spLocks/>
          </p:cNvSpPr>
          <p:nvPr/>
        </p:nvSpPr>
        <p:spPr>
          <a:xfrm>
            <a:off x="2089773" y="1030701"/>
            <a:ext cx="8012399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ru-RU" sz="8000" dirty="0"/>
              <a:t>13 500</a:t>
            </a:r>
            <a:endParaRPr lang="en" sz="9600" b="0" dirty="0"/>
          </a:p>
        </p:txBody>
      </p:sp>
      <p:sp>
        <p:nvSpPr>
          <p:cNvPr id="9" name="Shape 228"/>
          <p:cNvSpPr txBox="1">
            <a:spLocks/>
          </p:cNvSpPr>
          <p:nvPr/>
        </p:nvSpPr>
        <p:spPr>
          <a:xfrm>
            <a:off x="2763455" y="2796503"/>
            <a:ext cx="6665035" cy="32137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сотрудников завода</a:t>
            </a:r>
          </a:p>
          <a:p>
            <a:pPr algn="ctr">
              <a:spcBef>
                <a:spcPts val="0"/>
              </a:spcBef>
              <a:buNone/>
            </a:pPr>
            <a:endParaRPr lang="ru-RU" sz="1800" dirty="0"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b="1" dirty="0">
              <a:solidFill>
                <a:srgbClr val="FFB90D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FFB90D"/>
                </a:solidFill>
                <a:latin typeface="Arial" charset="0"/>
                <a:ea typeface="Arial" charset="0"/>
                <a:cs typeface="Arial" charset="0"/>
              </a:rPr>
              <a:t>Проблемы: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Отсутствует 100% контроль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Высокая зависимость от человеческого фактора при проверке</a:t>
            </a:r>
          </a:p>
          <a:p>
            <a:pPr marL="457200" indent="-457200">
              <a:spcBef>
                <a:spcPts val="0"/>
              </a:spcBef>
              <a:buAutoNum type="arabicPeriod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Отсутствует архив данных с результатами предыдущих проверок  </a:t>
            </a:r>
            <a:endParaRPr lang="en" sz="2000" dirty="0"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1800" dirty="0">
              <a:latin typeface="Arial" charset="0"/>
              <a:ea typeface="Arial" charset="0"/>
              <a:cs typeface="Arial" charset="0"/>
            </a:endParaRPr>
          </a:p>
          <a:p>
            <a:pPr algn="ctr">
              <a:spcBef>
                <a:spcPts val="0"/>
              </a:spcBef>
              <a:buNone/>
            </a:pPr>
            <a:endParaRPr lang="en" sz="1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Shape 229"/>
          <p:cNvSpPr/>
          <p:nvPr/>
        </p:nvSpPr>
        <p:spPr>
          <a:xfrm>
            <a:off x="4097972" y="2645566"/>
            <a:ext cx="3996000" cy="84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832" y="5822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5"/>
          <p:cNvSpPr txBox="1">
            <a:spLocks/>
          </p:cNvSpPr>
          <p:nvPr/>
        </p:nvSpPr>
        <p:spPr>
          <a:xfrm>
            <a:off x="2140833" y="221124"/>
            <a:ext cx="8229600" cy="5714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en" sz="2700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Shape 228"/>
          <p:cNvSpPr txBox="1">
            <a:spLocks/>
          </p:cNvSpPr>
          <p:nvPr/>
        </p:nvSpPr>
        <p:spPr>
          <a:xfrm>
            <a:off x="2248000" y="1895475"/>
            <a:ext cx="8211610" cy="33818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100% контроль всех сотрудников прямо на проходной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Полностью исключен человеческий фактор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Проверка проводится на входе и на выходе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Сведены к минимуму затраты на проверку сотрудников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Создана единая база данных с результатами всех тестов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Доступ на предприятие только после тестирования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200" dirty="0">
                <a:latin typeface="Arial" charset="0"/>
                <a:ea typeface="Arial" charset="0"/>
                <a:cs typeface="Arial" charset="0"/>
              </a:rPr>
              <a:t>Повышена дисциплина на предприятии</a:t>
            </a:r>
            <a:endParaRPr lang="en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Shape 215"/>
          <p:cNvSpPr txBox="1">
            <a:spLocks/>
          </p:cNvSpPr>
          <p:nvPr/>
        </p:nvSpPr>
        <p:spPr>
          <a:xfrm>
            <a:off x="2140833" y="348676"/>
            <a:ext cx="8229600" cy="5714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sz="28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АЛКОРАМКА</a:t>
            </a:r>
            <a:r>
              <a:rPr lang="ru-RU" sz="2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 ЭКСПЛУАТАЦИИ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РЕЗУЛЬТАТ</a:t>
            </a:r>
            <a:endParaRPr lang="en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032" y="58350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ctrTitle" idx="4294967295"/>
          </p:nvPr>
        </p:nvSpPr>
        <p:spPr>
          <a:xfrm>
            <a:off x="1981200" y="1522274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ru-RU" sz="6000" dirty="0">
                <a:latin typeface="Arial" charset="0"/>
                <a:ea typeface="Arial" charset="0"/>
                <a:cs typeface="Arial" charset="0"/>
              </a:rPr>
              <a:t>СПАСИБО</a:t>
            </a:r>
            <a:br>
              <a:rPr lang="ru-RU" sz="6000" dirty="0">
                <a:latin typeface="Arial" charset="0"/>
                <a:ea typeface="Arial" charset="0"/>
                <a:cs typeface="Arial" charset="0"/>
              </a:rPr>
            </a:br>
            <a:r>
              <a:rPr lang="ru-RU" sz="6000" dirty="0">
                <a:latin typeface="Arial" charset="0"/>
                <a:ea typeface="Arial" charset="0"/>
                <a:cs typeface="Arial" charset="0"/>
              </a:rPr>
              <a:t>ЗА ВНИМАНИЕ</a:t>
            </a:r>
            <a:r>
              <a:rPr lang="en" sz="6000" dirty="0">
                <a:latin typeface="Arial" charset="0"/>
                <a:ea typeface="Arial" charset="0"/>
                <a:cs typeface="Arial" charset="0"/>
              </a:rPr>
              <a:t>!</a:t>
            </a:r>
            <a:endParaRPr lang="en" sz="6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2105051" y="3363376"/>
            <a:ext cx="6016799" cy="16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22" y="5499100"/>
            <a:ext cx="2494907" cy="1114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EA0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ctrTitle" idx="4294967295"/>
          </p:nvPr>
        </p:nvSpPr>
        <p:spPr>
          <a:xfrm>
            <a:off x="2089775" y="1727311"/>
            <a:ext cx="8012399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en-US" sz="11500" dirty="0"/>
              <a:t>8</a:t>
            </a:r>
            <a:r>
              <a:rPr lang="ru-RU" sz="11500" dirty="0"/>
              <a:t>.</a:t>
            </a:r>
            <a:r>
              <a:rPr lang="en-US" sz="11500" dirty="0"/>
              <a:t>6</a:t>
            </a:r>
            <a:r>
              <a:rPr lang="ru-RU" sz="11500" dirty="0"/>
              <a:t> </a:t>
            </a:r>
            <a:r>
              <a:rPr lang="ru-RU" sz="9600" b="0" dirty="0"/>
              <a:t>%</a:t>
            </a:r>
            <a:endParaRPr lang="en" sz="16600" b="0" dirty="0"/>
          </a:p>
        </p:txBody>
      </p:sp>
      <p:sp>
        <p:nvSpPr>
          <p:cNvPr id="228" name="Shape 228"/>
          <p:cNvSpPr txBox="1">
            <a:spLocks noGrp="1"/>
          </p:cNvSpPr>
          <p:nvPr>
            <p:ph type="subTitle" idx="4294967295"/>
          </p:nvPr>
        </p:nvSpPr>
        <p:spPr>
          <a:xfrm>
            <a:off x="2763456" y="3655038"/>
            <a:ext cx="6665035" cy="70362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случаев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происходит из-за нарушения работниками трудовой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дисциплины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т.ч. нетрезвое состояние на рабочем месте</a:t>
            </a:r>
            <a:endParaRPr lang="en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4097974" y="3380276"/>
            <a:ext cx="3996000" cy="16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8780817" y="6086351"/>
            <a:ext cx="1921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Источник: Роструд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E00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ctrTitle" idx="4294967295"/>
          </p:nvPr>
        </p:nvSpPr>
        <p:spPr>
          <a:xfrm>
            <a:off x="2089775" y="1727311"/>
            <a:ext cx="8012399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/>
            <a:r>
              <a:rPr lang="ru-RU" sz="9600" dirty="0"/>
              <a:t>1 млн. евро</a:t>
            </a:r>
            <a:endParaRPr lang="en" sz="13800" b="0" dirty="0"/>
          </a:p>
        </p:txBody>
      </p:sp>
      <p:sp>
        <p:nvSpPr>
          <p:cNvPr id="228" name="Shape 228"/>
          <p:cNvSpPr txBox="1">
            <a:spLocks noGrp="1"/>
          </p:cNvSpPr>
          <p:nvPr>
            <p:ph type="subTitle" idx="4294967295"/>
          </p:nvPr>
        </p:nvSpPr>
        <p:spPr>
          <a:xfrm>
            <a:off x="2763456" y="3655038"/>
            <a:ext cx="6665035" cy="70362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п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отеряла компания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BMW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из-за двух пьяных сотрудников, парализовавших работу завода на 40 минут.</a:t>
            </a:r>
            <a:endParaRPr lang="en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4097974" y="3380276"/>
            <a:ext cx="3996000" cy="16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8342667" y="6086351"/>
            <a:ext cx="1921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solidFill>
                  <a:schemeClr val="bg1"/>
                </a:solidFill>
              </a:rPr>
              <a:t>Источник: </a:t>
            </a:r>
            <a:r>
              <a:rPr lang="en-US" sz="1200" dirty="0" err="1">
                <a:solidFill>
                  <a:schemeClr val="bg1"/>
                </a:solidFill>
              </a:rPr>
              <a:t>Bild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 idx="4294967295"/>
          </p:nvPr>
        </p:nvSpPr>
        <p:spPr>
          <a:xfrm>
            <a:off x="1798674" y="313290"/>
            <a:ext cx="4102532" cy="76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ru-RU" sz="2600" dirty="0">
                <a:latin typeface="+mj-lt"/>
              </a:rPr>
              <a:t>НЕТРЕЗВЫЙ СОТРУДНИК </a:t>
            </a:r>
            <a:r>
              <a:rPr lang="mr-IN" sz="2600" dirty="0">
                <a:latin typeface="+mj-lt"/>
              </a:rPr>
              <a:t>–</a:t>
            </a:r>
            <a:r>
              <a:rPr lang="ru-RU" sz="2600" dirty="0">
                <a:latin typeface="+mj-lt"/>
              </a:rPr>
              <a:t> ПОТЕНЦИАЛЬНАЯ </a:t>
            </a:r>
            <a:r>
              <a:rPr lang="ru-RU" sz="2600" dirty="0">
                <a:solidFill>
                  <a:srgbClr val="FFC000"/>
                </a:solidFill>
                <a:latin typeface="+mj-lt"/>
              </a:rPr>
              <a:t>УГРОЗА </a:t>
            </a:r>
            <a:r>
              <a:rPr lang="ru-RU" sz="2600" dirty="0">
                <a:latin typeface="+mj-lt"/>
              </a:rPr>
              <a:t>ПРЕДПРИЯТИЮ</a:t>
            </a:r>
            <a:endParaRPr lang="en" sz="2600" dirty="0">
              <a:latin typeface="+mj-lt"/>
            </a:endParaRPr>
          </a:p>
        </p:txBody>
      </p:sp>
      <p:sp>
        <p:nvSpPr>
          <p:cNvPr id="36" name="Shape 201"/>
          <p:cNvSpPr/>
          <p:nvPr/>
        </p:nvSpPr>
        <p:spPr>
          <a:xfrm>
            <a:off x="7634312" y="475238"/>
            <a:ext cx="2765119" cy="762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ru-RU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УГРОЗА ДЛЯ САМОГО  НЕТРЕЗВОГО СОТРУДНИКА</a:t>
            </a:r>
          </a:p>
          <a:p>
            <a:pPr>
              <a:buSzPct val="25000"/>
            </a:pPr>
            <a:r>
              <a:rPr lang="ru-RU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получение увечий вплоть до летального исхода</a:t>
            </a:r>
            <a:endParaRPr lang="en" i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Open Sans"/>
            </a:endParaRPr>
          </a:p>
        </p:txBody>
      </p:sp>
      <p:sp>
        <p:nvSpPr>
          <p:cNvPr id="37" name="Shape 201"/>
          <p:cNvSpPr/>
          <p:nvPr/>
        </p:nvSpPr>
        <p:spPr>
          <a:xfrm>
            <a:off x="8481061" y="2421402"/>
            <a:ext cx="2056743" cy="762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ru-RU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УГРОЗА ПРОИЗВОДСТВУ</a:t>
            </a:r>
          </a:p>
          <a:p>
            <a:pPr>
              <a:buSzPct val="25000"/>
            </a:pPr>
            <a:r>
              <a:rPr lang="ru-RU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порча дорогостоящего оборудования</a:t>
            </a:r>
            <a:r>
              <a:rPr lang="en-US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, </a:t>
            </a:r>
            <a:r>
              <a:rPr lang="ru-RU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торможение работы</a:t>
            </a:r>
            <a:endParaRPr lang="en" i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Open Sans"/>
            </a:endParaRPr>
          </a:p>
        </p:txBody>
      </p:sp>
      <p:sp>
        <p:nvSpPr>
          <p:cNvPr id="38" name="Shape 201"/>
          <p:cNvSpPr/>
          <p:nvPr/>
        </p:nvSpPr>
        <p:spPr>
          <a:xfrm>
            <a:off x="7954050" y="4396141"/>
            <a:ext cx="2445380" cy="762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ru-RU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УГРОЗА </a:t>
            </a:r>
            <a:endParaRPr lang="en-US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  <a:sym typeface="Open Sans"/>
            </a:endParaRPr>
          </a:p>
          <a:p>
            <a:pPr>
              <a:buSzPct val="25000"/>
            </a:pPr>
            <a:r>
              <a:rPr lang="ru-RU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РЕПУТАЦИИ КОМПАНИИ</a:t>
            </a:r>
          </a:p>
          <a:p>
            <a:pPr>
              <a:buSzPct val="25000"/>
            </a:pPr>
            <a:r>
              <a:rPr lang="ru-RU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происшествие неблагоприятно отражается на репутации компании </a:t>
            </a:r>
            <a:r>
              <a:rPr lang="mr-IN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–</a:t>
            </a:r>
            <a:r>
              <a:rPr lang="ru-RU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 внешне и внутренне</a:t>
            </a:r>
            <a:endParaRPr lang="en" i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Open Sans"/>
            </a:endParaRPr>
          </a:p>
        </p:txBody>
      </p:sp>
      <p:sp>
        <p:nvSpPr>
          <p:cNvPr id="39" name="Shape 201"/>
          <p:cNvSpPr/>
          <p:nvPr/>
        </p:nvSpPr>
        <p:spPr>
          <a:xfrm>
            <a:off x="1951421" y="4898874"/>
            <a:ext cx="3022190" cy="762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>
              <a:buSzPct val="25000"/>
            </a:pPr>
            <a:r>
              <a:rPr lang="ru-RU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УГРОЗА</a:t>
            </a:r>
            <a:r>
              <a:rPr lang="en-US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ДЛЯ</a:t>
            </a:r>
            <a:r>
              <a:rPr lang="en-US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ДРУГИХ СОТРУДНИКВ</a:t>
            </a:r>
          </a:p>
          <a:p>
            <a:pPr algn="r">
              <a:buSzPct val="25000"/>
            </a:pPr>
            <a:r>
              <a:rPr lang="ru-RU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нанесение вреда здоровью других сотрудников предприятия</a:t>
            </a:r>
            <a:endParaRPr lang="en" i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Open Sans"/>
            </a:endParaRPr>
          </a:p>
        </p:txBody>
      </p:sp>
      <p:sp>
        <p:nvSpPr>
          <p:cNvPr id="40" name="Shape 201"/>
          <p:cNvSpPr/>
          <p:nvPr/>
        </p:nvSpPr>
        <p:spPr>
          <a:xfrm>
            <a:off x="1905000" y="3091253"/>
            <a:ext cx="2533740" cy="762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ru-RU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УГРОЗА СТАБИЛЬНОСТИ</a:t>
            </a:r>
          </a:p>
          <a:p>
            <a:pPr algn="r">
              <a:buSzPct val="25000"/>
            </a:pPr>
            <a:r>
              <a:rPr lang="ru-RU" i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происшествие влечет за собой ряд юридических и экономических проблем</a:t>
            </a:r>
            <a:endParaRPr lang="en" i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  <a:sym typeface="Open Sans"/>
            </a:endParaRPr>
          </a:p>
        </p:txBody>
      </p:sp>
      <p:pic>
        <p:nvPicPr>
          <p:cNvPr id="9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EA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49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4" b="3251"/>
          <a:stretch/>
        </p:blipFill>
        <p:spPr>
          <a:xfrm>
            <a:off x="674464" y="841672"/>
            <a:ext cx="10082435" cy="564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74465" y="462410"/>
            <a:ext cx="4112777" cy="191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815721" y="470784"/>
            <a:ext cx="4200526" cy="5042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>
              <a:lnSpc>
                <a:spcPct val="150000"/>
              </a:lnSpc>
              <a:buClrTx/>
              <a:buFont typeface="Arial" pitchFamily="34" charset="0"/>
              <a:buChar char="•"/>
            </a:pPr>
            <a:r>
              <a:rPr lang="ru-RU" sz="1400" b="0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  <a:t>Как выявить нетрезвого </a:t>
            </a:r>
            <a:r>
              <a:rPr lang="ru-RU" sz="1400" b="0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  <a:t>сотрудника?</a:t>
            </a:r>
            <a:br>
              <a:rPr lang="ru-RU" sz="1400" b="0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</a:br>
            <a:r>
              <a:rPr lang="ru-RU" sz="1400" b="0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  <a:t/>
            </a:r>
            <a:br>
              <a:rPr lang="ru-RU" sz="1400" b="0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</a:br>
            <a:endParaRPr lang="ru-RU" altLang="ru-RU" sz="1400" b="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721" y="18822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  <a:t>Как 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  <a:t>создать единую базу всех тестирований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  <a:t>?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6266" y="841671"/>
            <a:ext cx="33650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  <a:t>Как исключить человеческий фактор?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15721" y="110691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  <a:t>Как уменьшить затраты на мед. персонал?</a:t>
            </a:r>
            <a:br>
              <a:rPr lang="ru-RU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15721" y="139709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Calibri" pitchFamily="34" charset="0"/>
                <a:ea typeface="Arial" charset="0"/>
                <a:cs typeface="Calibri" pitchFamily="34" charset="0"/>
              </a:rPr>
              <a:t>Как проверить всех сотрудников, используя возможности СКУД?</a:t>
            </a:r>
            <a:endParaRPr lang="ru-RU" dirty="0"/>
          </a:p>
        </p:txBody>
      </p:sp>
      <p:pic>
        <p:nvPicPr>
          <p:cNvPr id="1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3"/>
          <p:cNvSpPr txBox="1">
            <a:spLocks/>
          </p:cNvSpPr>
          <p:nvPr/>
        </p:nvSpPr>
        <p:spPr>
          <a:xfrm>
            <a:off x="2098159" y="374341"/>
            <a:ext cx="8229600" cy="76946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spcBef>
                <a:spcPct val="0"/>
              </a:spcBef>
            </a:pP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УСТРОЙСТВА И СИСТЕМЫ </a:t>
            </a:r>
            <a:endParaRPr lang="en-US" altLang="ru-RU" sz="2000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ДЛЯ </a:t>
            </a:r>
            <a:r>
              <a:rPr lang="ru-RU" altLang="ru-RU" sz="2000" b="1" dirty="0">
                <a:solidFill>
                  <a:srgbClr val="FFB90D"/>
                </a:solidFill>
                <a:latin typeface="Arial" charset="0"/>
              </a:rPr>
              <a:t>ВЫЯВЛЕНИЯ</a:t>
            </a:r>
            <a:r>
              <a:rPr lang="ru-RU" altLang="ru-RU" sz="2000" b="1" dirty="0">
                <a:solidFill>
                  <a:schemeClr val="bg1"/>
                </a:solidFill>
                <a:latin typeface="Arial" charset="0"/>
              </a:rPr>
              <a:t> НЕТРЕЗВОГО ПЕРСОНАЛА</a:t>
            </a:r>
            <a:endParaRPr lang="ru-RU" altLang="ru-RU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Shape 164"/>
          <p:cNvSpPr/>
          <p:nvPr/>
        </p:nvSpPr>
        <p:spPr>
          <a:xfrm>
            <a:off x="2011318" y="1373830"/>
            <a:ext cx="2152772" cy="2152772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lang="en" sz="18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Picture 3" descr="D:\PR\Desktop\kupi-alkotester.ru_alcotest_6510_drager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1"/>
          <a:stretch/>
        </p:blipFill>
        <p:spPr bwMode="auto">
          <a:xfrm>
            <a:off x="2356690" y="1637668"/>
            <a:ext cx="1361720" cy="16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64"/>
          <p:cNvSpPr/>
          <p:nvPr/>
        </p:nvSpPr>
        <p:spPr>
          <a:xfrm>
            <a:off x="5046917" y="1373830"/>
            <a:ext cx="2152772" cy="2152772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lang="en" sz="18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Picture 2" descr="D:\PR\Desktop\7777n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0" y="1674708"/>
            <a:ext cx="1226686" cy="157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64"/>
          <p:cNvSpPr/>
          <p:nvPr/>
        </p:nvSpPr>
        <p:spPr>
          <a:xfrm>
            <a:off x="8082516" y="1367073"/>
            <a:ext cx="2152772" cy="2152772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endParaRPr lang="en" sz="18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" name="Picture 4" descr="D:\Semenova\фото\Алкорамка\alco_bckgrn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4652" r="9864" b="3037"/>
          <a:stretch/>
        </p:blipFill>
        <p:spPr bwMode="auto">
          <a:xfrm>
            <a:off x="8679712" y="1647087"/>
            <a:ext cx="1023448" cy="167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28129" y="652502"/>
            <a:ext cx="457200" cy="36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0184" y="3798805"/>
            <a:ext cx="1828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306EA0"/>
                </a:solidFill>
              </a:rPr>
              <a:t>РУЧНОЙ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306EA0"/>
                </a:solidFill>
              </a:rPr>
              <a:t>АЛКОТЕСТЕР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46944" y="3798805"/>
            <a:ext cx="2613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306EA0"/>
                </a:solidFill>
              </a:rPr>
              <a:t>ЭЛЕКТРОХИМИЧЕСКИЙ </a:t>
            </a:r>
            <a:r>
              <a:rPr lang="ru-RU" sz="1600" b="1" dirty="0">
                <a:solidFill>
                  <a:srgbClr val="306EA0"/>
                </a:solidFill>
              </a:rPr>
              <a:t>АЛКОТЕСТЕР</a:t>
            </a:r>
            <a:endParaRPr lang="ru-RU" sz="1600" b="1" dirty="0">
              <a:solidFill>
                <a:srgbClr val="306EA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98744" y="3796239"/>
            <a:ext cx="2613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306EA0"/>
                </a:solidFill>
              </a:rPr>
              <a:t>ЛАЗЕРНЫЙ АЛКОТЕСТЕР</a:t>
            </a:r>
            <a:endParaRPr lang="ru-RU" sz="1600" b="1" dirty="0">
              <a:solidFill>
                <a:srgbClr val="306EA0"/>
              </a:solidFill>
            </a:endParaRPr>
          </a:p>
        </p:txBody>
      </p:sp>
      <p:grpSp>
        <p:nvGrpSpPr>
          <p:cNvPr id="41" name="Shape 678"/>
          <p:cNvGrpSpPr/>
          <p:nvPr/>
        </p:nvGrpSpPr>
        <p:grpSpPr>
          <a:xfrm>
            <a:off x="1971395" y="4585787"/>
            <a:ext cx="332669" cy="332669"/>
            <a:chOff x="6649150" y="309350"/>
            <a:chExt cx="395800" cy="395800"/>
          </a:xfrm>
        </p:grpSpPr>
        <p:sp>
          <p:nvSpPr>
            <p:cNvPr id="42" name="Shape 679"/>
            <p:cNvSpPr/>
            <p:nvPr/>
          </p:nvSpPr>
          <p:spPr>
            <a:xfrm>
              <a:off x="6649150" y="309350"/>
              <a:ext cx="395800" cy="395800"/>
            </a:xfrm>
            <a:custGeom>
              <a:avLst/>
              <a:gdLst/>
              <a:ahLst/>
              <a:cxnLst/>
              <a:rect l="0" t="0" r="0" b="0"/>
              <a:pathLst>
                <a:path w="15832" h="15832" fill="none" extrusionOk="0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3" name="Shape 680"/>
            <p:cNvSpPr/>
            <p:nvPr/>
          </p:nvSpPr>
          <p:spPr>
            <a:xfrm>
              <a:off x="6673500" y="333700"/>
              <a:ext cx="347100" cy="347100"/>
            </a:xfrm>
            <a:custGeom>
              <a:avLst/>
              <a:gdLst/>
              <a:ahLst/>
              <a:cxnLst/>
              <a:rect l="0" t="0" r="0" b="0"/>
              <a:pathLst>
                <a:path w="13884" h="13884" fill="none" extrusionOk="0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4" name="Shape 681"/>
            <p:cNvSpPr/>
            <p:nvPr/>
          </p:nvSpPr>
          <p:spPr>
            <a:xfrm>
              <a:off x="6848850" y="397625"/>
              <a:ext cx="54825" cy="169300"/>
            </a:xfrm>
            <a:custGeom>
              <a:avLst/>
              <a:gdLst/>
              <a:ahLst/>
              <a:cxnLst/>
              <a:rect l="0" t="0" r="0" b="0"/>
              <a:pathLst>
                <a:path w="2193" h="6772" fill="none" extrusionOk="0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5" name="Shape 682"/>
            <p:cNvSpPr/>
            <p:nvPr/>
          </p:nvSpPr>
          <p:spPr>
            <a:xfrm>
              <a:off x="6847025" y="33370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6" name="Shape 683"/>
            <p:cNvSpPr/>
            <p:nvPr/>
          </p:nvSpPr>
          <p:spPr>
            <a:xfrm>
              <a:off x="6760575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7" name="Shape 684"/>
            <p:cNvSpPr/>
            <p:nvPr/>
          </p:nvSpPr>
          <p:spPr>
            <a:xfrm>
              <a:off x="6760575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8" name="Shape 685"/>
            <p:cNvSpPr/>
            <p:nvPr/>
          </p:nvSpPr>
          <p:spPr>
            <a:xfrm>
              <a:off x="6696650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49" name="Shape 686"/>
            <p:cNvSpPr/>
            <p:nvPr/>
          </p:nvSpPr>
          <p:spPr>
            <a:xfrm>
              <a:off x="6696650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0" name="Shape 687"/>
            <p:cNvSpPr/>
            <p:nvPr/>
          </p:nvSpPr>
          <p:spPr>
            <a:xfrm>
              <a:off x="667350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1" name="Shape 688"/>
            <p:cNvSpPr/>
            <p:nvPr/>
          </p:nvSpPr>
          <p:spPr>
            <a:xfrm>
              <a:off x="6696650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2" name="Shape 689"/>
            <p:cNvSpPr/>
            <p:nvPr/>
          </p:nvSpPr>
          <p:spPr>
            <a:xfrm>
              <a:off x="6696650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3" name="Shape 690"/>
            <p:cNvSpPr/>
            <p:nvPr/>
          </p:nvSpPr>
          <p:spPr>
            <a:xfrm>
              <a:off x="6760575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4" name="Shape 691"/>
            <p:cNvSpPr/>
            <p:nvPr/>
          </p:nvSpPr>
          <p:spPr>
            <a:xfrm>
              <a:off x="6760575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5" name="Shape 692"/>
            <p:cNvSpPr/>
            <p:nvPr/>
          </p:nvSpPr>
          <p:spPr>
            <a:xfrm>
              <a:off x="6847025" y="65155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6" name="Shape 693"/>
            <p:cNvSpPr/>
            <p:nvPr/>
          </p:nvSpPr>
          <p:spPr>
            <a:xfrm>
              <a:off x="6919500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7" name="Shape 694"/>
            <p:cNvSpPr/>
            <p:nvPr/>
          </p:nvSpPr>
          <p:spPr>
            <a:xfrm>
              <a:off x="6933500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8" name="Shape 695"/>
            <p:cNvSpPr/>
            <p:nvPr/>
          </p:nvSpPr>
          <p:spPr>
            <a:xfrm>
              <a:off x="6972475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59" name="Shape 696"/>
            <p:cNvSpPr/>
            <p:nvPr/>
          </p:nvSpPr>
          <p:spPr>
            <a:xfrm>
              <a:off x="6997425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0" name="Shape 697"/>
            <p:cNvSpPr/>
            <p:nvPr/>
          </p:nvSpPr>
          <p:spPr>
            <a:xfrm>
              <a:off x="699135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1" name="Shape 698"/>
            <p:cNvSpPr/>
            <p:nvPr/>
          </p:nvSpPr>
          <p:spPr>
            <a:xfrm>
              <a:off x="6972475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2" name="Shape 699"/>
            <p:cNvSpPr/>
            <p:nvPr/>
          </p:nvSpPr>
          <p:spPr>
            <a:xfrm>
              <a:off x="6997425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3" name="Shape 700"/>
            <p:cNvSpPr/>
            <p:nvPr/>
          </p:nvSpPr>
          <p:spPr>
            <a:xfrm>
              <a:off x="6919500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4" name="Shape 701"/>
            <p:cNvSpPr/>
            <p:nvPr/>
          </p:nvSpPr>
          <p:spPr>
            <a:xfrm>
              <a:off x="6933500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65" name="Shape 678"/>
          <p:cNvGrpSpPr/>
          <p:nvPr/>
        </p:nvGrpSpPr>
        <p:grpSpPr>
          <a:xfrm>
            <a:off x="7684389" y="4559771"/>
            <a:ext cx="332669" cy="332669"/>
            <a:chOff x="6649150" y="309350"/>
            <a:chExt cx="395800" cy="395800"/>
          </a:xfrm>
        </p:grpSpPr>
        <p:sp>
          <p:nvSpPr>
            <p:cNvPr id="66" name="Shape 679"/>
            <p:cNvSpPr/>
            <p:nvPr/>
          </p:nvSpPr>
          <p:spPr>
            <a:xfrm>
              <a:off x="6649150" y="309350"/>
              <a:ext cx="395800" cy="395800"/>
            </a:xfrm>
            <a:custGeom>
              <a:avLst/>
              <a:gdLst/>
              <a:ahLst/>
              <a:cxnLst/>
              <a:rect l="0" t="0" r="0" b="0"/>
              <a:pathLst>
                <a:path w="15832" h="15832" fill="none" extrusionOk="0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7" name="Shape 680"/>
            <p:cNvSpPr/>
            <p:nvPr/>
          </p:nvSpPr>
          <p:spPr>
            <a:xfrm>
              <a:off x="6673500" y="333700"/>
              <a:ext cx="347100" cy="347100"/>
            </a:xfrm>
            <a:custGeom>
              <a:avLst/>
              <a:gdLst/>
              <a:ahLst/>
              <a:cxnLst/>
              <a:rect l="0" t="0" r="0" b="0"/>
              <a:pathLst>
                <a:path w="13884" h="13884" fill="none" extrusionOk="0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8" name="Shape 681"/>
            <p:cNvSpPr/>
            <p:nvPr/>
          </p:nvSpPr>
          <p:spPr>
            <a:xfrm>
              <a:off x="6848850" y="397625"/>
              <a:ext cx="54825" cy="169300"/>
            </a:xfrm>
            <a:custGeom>
              <a:avLst/>
              <a:gdLst/>
              <a:ahLst/>
              <a:cxnLst/>
              <a:rect l="0" t="0" r="0" b="0"/>
              <a:pathLst>
                <a:path w="2193" h="6772" fill="none" extrusionOk="0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9" name="Shape 682"/>
            <p:cNvSpPr/>
            <p:nvPr/>
          </p:nvSpPr>
          <p:spPr>
            <a:xfrm>
              <a:off x="6847025" y="33370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0" name="Shape 683"/>
            <p:cNvSpPr/>
            <p:nvPr/>
          </p:nvSpPr>
          <p:spPr>
            <a:xfrm>
              <a:off x="6760575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1" name="Shape 684"/>
            <p:cNvSpPr/>
            <p:nvPr/>
          </p:nvSpPr>
          <p:spPr>
            <a:xfrm>
              <a:off x="6760575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2" name="Shape 685"/>
            <p:cNvSpPr/>
            <p:nvPr/>
          </p:nvSpPr>
          <p:spPr>
            <a:xfrm>
              <a:off x="6696650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3" name="Shape 686"/>
            <p:cNvSpPr/>
            <p:nvPr/>
          </p:nvSpPr>
          <p:spPr>
            <a:xfrm>
              <a:off x="6696650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4" name="Shape 687"/>
            <p:cNvSpPr/>
            <p:nvPr/>
          </p:nvSpPr>
          <p:spPr>
            <a:xfrm>
              <a:off x="667350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5" name="Shape 688"/>
            <p:cNvSpPr/>
            <p:nvPr/>
          </p:nvSpPr>
          <p:spPr>
            <a:xfrm>
              <a:off x="6696650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6" name="Shape 689"/>
            <p:cNvSpPr/>
            <p:nvPr/>
          </p:nvSpPr>
          <p:spPr>
            <a:xfrm>
              <a:off x="6696650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7" name="Shape 690"/>
            <p:cNvSpPr/>
            <p:nvPr/>
          </p:nvSpPr>
          <p:spPr>
            <a:xfrm>
              <a:off x="6760575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8" name="Shape 691"/>
            <p:cNvSpPr/>
            <p:nvPr/>
          </p:nvSpPr>
          <p:spPr>
            <a:xfrm>
              <a:off x="6760575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79" name="Shape 692"/>
            <p:cNvSpPr/>
            <p:nvPr/>
          </p:nvSpPr>
          <p:spPr>
            <a:xfrm>
              <a:off x="6847025" y="65155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0" name="Shape 693"/>
            <p:cNvSpPr/>
            <p:nvPr/>
          </p:nvSpPr>
          <p:spPr>
            <a:xfrm>
              <a:off x="6919500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1" name="Shape 694"/>
            <p:cNvSpPr/>
            <p:nvPr/>
          </p:nvSpPr>
          <p:spPr>
            <a:xfrm>
              <a:off x="6933500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2" name="Shape 695"/>
            <p:cNvSpPr/>
            <p:nvPr/>
          </p:nvSpPr>
          <p:spPr>
            <a:xfrm>
              <a:off x="6972475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3" name="Shape 696"/>
            <p:cNvSpPr/>
            <p:nvPr/>
          </p:nvSpPr>
          <p:spPr>
            <a:xfrm>
              <a:off x="6997425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4" name="Shape 697"/>
            <p:cNvSpPr/>
            <p:nvPr/>
          </p:nvSpPr>
          <p:spPr>
            <a:xfrm>
              <a:off x="699135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5" name="Shape 698"/>
            <p:cNvSpPr/>
            <p:nvPr/>
          </p:nvSpPr>
          <p:spPr>
            <a:xfrm>
              <a:off x="6972475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6" name="Shape 699"/>
            <p:cNvSpPr/>
            <p:nvPr/>
          </p:nvSpPr>
          <p:spPr>
            <a:xfrm>
              <a:off x="6997425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7" name="Shape 700"/>
            <p:cNvSpPr/>
            <p:nvPr/>
          </p:nvSpPr>
          <p:spPr>
            <a:xfrm>
              <a:off x="6919500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8" name="Shape 701"/>
            <p:cNvSpPr/>
            <p:nvPr/>
          </p:nvSpPr>
          <p:spPr>
            <a:xfrm>
              <a:off x="6933500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89" name="Прямоугольник 88"/>
          <p:cNvSpPr/>
          <p:nvPr/>
        </p:nvSpPr>
        <p:spPr>
          <a:xfrm>
            <a:off x="2231117" y="4574982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до 1 минуты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4883103" y="4571916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5 секунд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7874360" y="4556806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1 секунда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grpSp>
        <p:nvGrpSpPr>
          <p:cNvPr id="92" name="Shape 496"/>
          <p:cNvGrpSpPr/>
          <p:nvPr/>
        </p:nvGrpSpPr>
        <p:grpSpPr>
          <a:xfrm>
            <a:off x="2011318" y="5121098"/>
            <a:ext cx="170936" cy="426826"/>
            <a:chOff x="3384375" y="2267500"/>
            <a:chExt cx="203375" cy="507825"/>
          </a:xfrm>
        </p:grpSpPr>
        <p:sp>
          <p:nvSpPr>
            <p:cNvPr id="93" name="Shape 497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94" name="Shape 498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Shape 496"/>
          <p:cNvGrpSpPr/>
          <p:nvPr/>
        </p:nvGrpSpPr>
        <p:grpSpPr>
          <a:xfrm>
            <a:off x="8039450" y="5075168"/>
            <a:ext cx="170936" cy="426826"/>
            <a:chOff x="3384375" y="2267500"/>
            <a:chExt cx="203375" cy="507825"/>
          </a:xfrm>
        </p:grpSpPr>
        <p:sp>
          <p:nvSpPr>
            <p:cNvPr id="96" name="Shape 497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97" name="Shape 498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98" name="Shape 496"/>
          <p:cNvGrpSpPr/>
          <p:nvPr/>
        </p:nvGrpSpPr>
        <p:grpSpPr>
          <a:xfrm>
            <a:off x="5017614" y="5100108"/>
            <a:ext cx="170936" cy="426826"/>
            <a:chOff x="3384375" y="2267500"/>
            <a:chExt cx="203375" cy="507825"/>
          </a:xfrm>
        </p:grpSpPr>
        <p:sp>
          <p:nvSpPr>
            <p:cNvPr id="99" name="Shape 497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0" name="Shape 498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Shape 496"/>
          <p:cNvGrpSpPr/>
          <p:nvPr/>
        </p:nvGrpSpPr>
        <p:grpSpPr>
          <a:xfrm>
            <a:off x="4811467" y="5100108"/>
            <a:ext cx="170936" cy="426826"/>
            <a:chOff x="3384375" y="2267500"/>
            <a:chExt cx="203375" cy="507825"/>
          </a:xfrm>
        </p:grpSpPr>
        <p:sp>
          <p:nvSpPr>
            <p:cNvPr id="102" name="Shape 497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3" name="Shape 498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04" name="Shape 496"/>
          <p:cNvGrpSpPr/>
          <p:nvPr/>
        </p:nvGrpSpPr>
        <p:grpSpPr>
          <a:xfrm>
            <a:off x="7825534" y="5082812"/>
            <a:ext cx="170936" cy="426826"/>
            <a:chOff x="3384375" y="2267500"/>
            <a:chExt cx="203375" cy="507825"/>
          </a:xfrm>
        </p:grpSpPr>
        <p:sp>
          <p:nvSpPr>
            <p:cNvPr id="105" name="Shape 497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6" name="Shape 498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07" name="Shape 496"/>
          <p:cNvGrpSpPr/>
          <p:nvPr/>
        </p:nvGrpSpPr>
        <p:grpSpPr>
          <a:xfrm>
            <a:off x="7619387" y="5082812"/>
            <a:ext cx="170936" cy="426826"/>
            <a:chOff x="3384375" y="2267500"/>
            <a:chExt cx="203375" cy="507825"/>
          </a:xfrm>
        </p:grpSpPr>
        <p:sp>
          <p:nvSpPr>
            <p:cNvPr id="108" name="Shape 497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09" name="Shape 498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10" name="Shape 496"/>
          <p:cNvGrpSpPr/>
          <p:nvPr/>
        </p:nvGrpSpPr>
        <p:grpSpPr>
          <a:xfrm>
            <a:off x="7413240" y="5082812"/>
            <a:ext cx="170936" cy="426826"/>
            <a:chOff x="3384375" y="2267500"/>
            <a:chExt cx="203375" cy="507825"/>
          </a:xfrm>
        </p:grpSpPr>
        <p:sp>
          <p:nvSpPr>
            <p:cNvPr id="111" name="Shape 497"/>
            <p:cNvSpPr/>
            <p:nvPr/>
          </p:nvSpPr>
          <p:spPr>
            <a:xfrm>
              <a:off x="3384375" y="2373425"/>
              <a:ext cx="203375" cy="401900"/>
            </a:xfrm>
            <a:custGeom>
              <a:avLst/>
              <a:gdLst/>
              <a:ahLst/>
              <a:cxnLst/>
              <a:rect l="0" t="0" r="0" b="0"/>
              <a:pathLst>
                <a:path w="8135" h="16076" fill="none" extrusionOk="0">
                  <a:moveTo>
                    <a:pt x="4896" y="1"/>
                  </a:moveTo>
                  <a:lnTo>
                    <a:pt x="4896" y="1"/>
                  </a:lnTo>
                  <a:lnTo>
                    <a:pt x="4701" y="74"/>
                  </a:lnTo>
                  <a:lnTo>
                    <a:pt x="4506" y="147"/>
                  </a:lnTo>
                  <a:lnTo>
                    <a:pt x="4287" y="196"/>
                  </a:lnTo>
                  <a:lnTo>
                    <a:pt x="4068" y="196"/>
                  </a:lnTo>
                  <a:lnTo>
                    <a:pt x="4068" y="196"/>
                  </a:lnTo>
                  <a:lnTo>
                    <a:pt x="3848" y="196"/>
                  </a:lnTo>
                  <a:lnTo>
                    <a:pt x="3654" y="147"/>
                  </a:lnTo>
                  <a:lnTo>
                    <a:pt x="3434" y="98"/>
                  </a:lnTo>
                  <a:lnTo>
                    <a:pt x="3240" y="1"/>
                  </a:lnTo>
                  <a:lnTo>
                    <a:pt x="3240" y="1"/>
                  </a:lnTo>
                  <a:lnTo>
                    <a:pt x="2996" y="50"/>
                  </a:lnTo>
                  <a:lnTo>
                    <a:pt x="2777" y="98"/>
                  </a:lnTo>
                  <a:lnTo>
                    <a:pt x="2558" y="171"/>
                  </a:lnTo>
                  <a:lnTo>
                    <a:pt x="2363" y="269"/>
                  </a:lnTo>
                  <a:lnTo>
                    <a:pt x="2168" y="366"/>
                  </a:lnTo>
                  <a:lnTo>
                    <a:pt x="1973" y="464"/>
                  </a:lnTo>
                  <a:lnTo>
                    <a:pt x="1803" y="585"/>
                  </a:lnTo>
                  <a:lnTo>
                    <a:pt x="1632" y="731"/>
                  </a:lnTo>
                  <a:lnTo>
                    <a:pt x="1486" y="878"/>
                  </a:lnTo>
                  <a:lnTo>
                    <a:pt x="1340" y="1024"/>
                  </a:lnTo>
                  <a:lnTo>
                    <a:pt x="1072" y="1365"/>
                  </a:lnTo>
                  <a:lnTo>
                    <a:pt x="853" y="1779"/>
                  </a:lnTo>
                  <a:lnTo>
                    <a:pt x="658" y="2193"/>
                  </a:lnTo>
                  <a:lnTo>
                    <a:pt x="488" y="2680"/>
                  </a:lnTo>
                  <a:lnTo>
                    <a:pt x="341" y="3167"/>
                  </a:lnTo>
                  <a:lnTo>
                    <a:pt x="244" y="3727"/>
                  </a:lnTo>
                  <a:lnTo>
                    <a:pt x="147" y="4287"/>
                  </a:lnTo>
                  <a:lnTo>
                    <a:pt x="73" y="4896"/>
                  </a:lnTo>
                  <a:lnTo>
                    <a:pt x="49" y="5529"/>
                  </a:lnTo>
                  <a:lnTo>
                    <a:pt x="25" y="6187"/>
                  </a:lnTo>
                  <a:lnTo>
                    <a:pt x="0" y="6869"/>
                  </a:lnTo>
                  <a:lnTo>
                    <a:pt x="0" y="6869"/>
                  </a:lnTo>
                  <a:lnTo>
                    <a:pt x="25" y="7015"/>
                  </a:lnTo>
                  <a:lnTo>
                    <a:pt x="49" y="7161"/>
                  </a:lnTo>
                  <a:lnTo>
                    <a:pt x="98" y="7307"/>
                  </a:lnTo>
                  <a:lnTo>
                    <a:pt x="171" y="7405"/>
                  </a:lnTo>
                  <a:lnTo>
                    <a:pt x="268" y="7502"/>
                  </a:lnTo>
                  <a:lnTo>
                    <a:pt x="390" y="7575"/>
                  </a:lnTo>
                  <a:lnTo>
                    <a:pt x="512" y="7624"/>
                  </a:lnTo>
                  <a:lnTo>
                    <a:pt x="658" y="7648"/>
                  </a:lnTo>
                  <a:lnTo>
                    <a:pt x="658" y="7648"/>
                  </a:lnTo>
                  <a:lnTo>
                    <a:pt x="804" y="7624"/>
                  </a:lnTo>
                  <a:lnTo>
                    <a:pt x="926" y="7575"/>
                  </a:lnTo>
                  <a:lnTo>
                    <a:pt x="1048" y="7502"/>
                  </a:lnTo>
                  <a:lnTo>
                    <a:pt x="1145" y="7405"/>
                  </a:lnTo>
                  <a:lnTo>
                    <a:pt x="1218" y="7307"/>
                  </a:lnTo>
                  <a:lnTo>
                    <a:pt x="1267" y="7161"/>
                  </a:lnTo>
                  <a:lnTo>
                    <a:pt x="1291" y="7015"/>
                  </a:lnTo>
                  <a:lnTo>
                    <a:pt x="1316" y="6869"/>
                  </a:lnTo>
                  <a:lnTo>
                    <a:pt x="1316" y="6869"/>
                  </a:lnTo>
                  <a:lnTo>
                    <a:pt x="1340" y="6260"/>
                  </a:lnTo>
                  <a:lnTo>
                    <a:pt x="1413" y="5554"/>
                  </a:lnTo>
                  <a:lnTo>
                    <a:pt x="1510" y="4847"/>
                  </a:lnTo>
                  <a:lnTo>
                    <a:pt x="1632" y="4141"/>
                  </a:lnTo>
                  <a:lnTo>
                    <a:pt x="1754" y="3532"/>
                  </a:lnTo>
                  <a:lnTo>
                    <a:pt x="1876" y="3021"/>
                  </a:lnTo>
                  <a:lnTo>
                    <a:pt x="1998" y="2680"/>
                  </a:lnTo>
                  <a:lnTo>
                    <a:pt x="2046" y="2607"/>
                  </a:lnTo>
                  <a:lnTo>
                    <a:pt x="2095" y="2582"/>
                  </a:lnTo>
                  <a:lnTo>
                    <a:pt x="2095" y="2582"/>
                  </a:lnTo>
                  <a:lnTo>
                    <a:pt x="2095" y="2631"/>
                  </a:lnTo>
                  <a:lnTo>
                    <a:pt x="2119" y="2729"/>
                  </a:lnTo>
                  <a:lnTo>
                    <a:pt x="2119" y="3143"/>
                  </a:lnTo>
                  <a:lnTo>
                    <a:pt x="2071" y="4555"/>
                  </a:lnTo>
                  <a:lnTo>
                    <a:pt x="1949" y="6577"/>
                  </a:lnTo>
                  <a:lnTo>
                    <a:pt x="1827" y="8842"/>
                  </a:lnTo>
                  <a:lnTo>
                    <a:pt x="1535" y="13128"/>
                  </a:lnTo>
                  <a:lnTo>
                    <a:pt x="1389" y="15077"/>
                  </a:lnTo>
                  <a:lnTo>
                    <a:pt x="1389" y="15077"/>
                  </a:lnTo>
                  <a:lnTo>
                    <a:pt x="1389" y="15247"/>
                  </a:lnTo>
                  <a:lnTo>
                    <a:pt x="1413" y="15418"/>
                  </a:lnTo>
                  <a:lnTo>
                    <a:pt x="1462" y="15564"/>
                  </a:lnTo>
                  <a:lnTo>
                    <a:pt x="1559" y="15710"/>
                  </a:lnTo>
                  <a:lnTo>
                    <a:pt x="1657" y="15856"/>
                  </a:lnTo>
                  <a:lnTo>
                    <a:pt x="1778" y="15953"/>
                  </a:lnTo>
                  <a:lnTo>
                    <a:pt x="1924" y="16026"/>
                  </a:lnTo>
                  <a:lnTo>
                    <a:pt x="2095" y="16075"/>
                  </a:lnTo>
                  <a:lnTo>
                    <a:pt x="2095" y="16075"/>
                  </a:lnTo>
                  <a:lnTo>
                    <a:pt x="2217" y="16075"/>
                  </a:lnTo>
                  <a:lnTo>
                    <a:pt x="2217" y="16075"/>
                  </a:lnTo>
                  <a:lnTo>
                    <a:pt x="2387" y="16075"/>
                  </a:lnTo>
                  <a:lnTo>
                    <a:pt x="2509" y="16026"/>
                  </a:lnTo>
                  <a:lnTo>
                    <a:pt x="2655" y="15953"/>
                  </a:lnTo>
                  <a:lnTo>
                    <a:pt x="2777" y="15880"/>
                  </a:lnTo>
                  <a:lnTo>
                    <a:pt x="2874" y="15758"/>
                  </a:lnTo>
                  <a:lnTo>
                    <a:pt x="2947" y="15637"/>
                  </a:lnTo>
                  <a:lnTo>
                    <a:pt x="3020" y="15491"/>
                  </a:lnTo>
                  <a:lnTo>
                    <a:pt x="3045" y="15344"/>
                  </a:lnTo>
                  <a:lnTo>
                    <a:pt x="3702" y="8525"/>
                  </a:lnTo>
                  <a:lnTo>
                    <a:pt x="3702" y="8525"/>
                  </a:lnTo>
                  <a:lnTo>
                    <a:pt x="3727" y="8452"/>
                  </a:lnTo>
                  <a:lnTo>
                    <a:pt x="3775" y="8330"/>
                  </a:lnTo>
                  <a:lnTo>
                    <a:pt x="3824" y="8282"/>
                  </a:lnTo>
                  <a:lnTo>
                    <a:pt x="3873" y="8208"/>
                  </a:lnTo>
                  <a:lnTo>
                    <a:pt x="3970" y="8184"/>
                  </a:lnTo>
                  <a:lnTo>
                    <a:pt x="4068" y="8160"/>
                  </a:lnTo>
                  <a:lnTo>
                    <a:pt x="4068" y="8160"/>
                  </a:lnTo>
                  <a:lnTo>
                    <a:pt x="4165" y="8184"/>
                  </a:lnTo>
                  <a:lnTo>
                    <a:pt x="4263" y="8208"/>
                  </a:lnTo>
                  <a:lnTo>
                    <a:pt x="4311" y="8282"/>
                  </a:lnTo>
                  <a:lnTo>
                    <a:pt x="4360" y="8330"/>
                  </a:lnTo>
                  <a:lnTo>
                    <a:pt x="4409" y="8452"/>
                  </a:lnTo>
                  <a:lnTo>
                    <a:pt x="4433" y="8525"/>
                  </a:lnTo>
                  <a:lnTo>
                    <a:pt x="5091" y="15344"/>
                  </a:lnTo>
                  <a:lnTo>
                    <a:pt x="5091" y="15344"/>
                  </a:lnTo>
                  <a:lnTo>
                    <a:pt x="5115" y="15491"/>
                  </a:lnTo>
                  <a:lnTo>
                    <a:pt x="5188" y="15637"/>
                  </a:lnTo>
                  <a:lnTo>
                    <a:pt x="5261" y="15758"/>
                  </a:lnTo>
                  <a:lnTo>
                    <a:pt x="5358" y="15880"/>
                  </a:lnTo>
                  <a:lnTo>
                    <a:pt x="5480" y="15953"/>
                  </a:lnTo>
                  <a:lnTo>
                    <a:pt x="5626" y="16026"/>
                  </a:lnTo>
                  <a:lnTo>
                    <a:pt x="5748" y="16075"/>
                  </a:lnTo>
                  <a:lnTo>
                    <a:pt x="5919" y="16075"/>
                  </a:lnTo>
                  <a:lnTo>
                    <a:pt x="5919" y="16075"/>
                  </a:lnTo>
                  <a:lnTo>
                    <a:pt x="6040" y="16075"/>
                  </a:lnTo>
                  <a:lnTo>
                    <a:pt x="6040" y="16075"/>
                  </a:lnTo>
                  <a:lnTo>
                    <a:pt x="6211" y="16026"/>
                  </a:lnTo>
                  <a:lnTo>
                    <a:pt x="6357" y="15953"/>
                  </a:lnTo>
                  <a:lnTo>
                    <a:pt x="6479" y="15856"/>
                  </a:lnTo>
                  <a:lnTo>
                    <a:pt x="6576" y="15710"/>
                  </a:lnTo>
                  <a:lnTo>
                    <a:pt x="6674" y="15564"/>
                  </a:lnTo>
                  <a:lnTo>
                    <a:pt x="6722" y="15418"/>
                  </a:lnTo>
                  <a:lnTo>
                    <a:pt x="6747" y="15247"/>
                  </a:lnTo>
                  <a:lnTo>
                    <a:pt x="6747" y="15077"/>
                  </a:lnTo>
                  <a:lnTo>
                    <a:pt x="6747" y="15077"/>
                  </a:lnTo>
                  <a:lnTo>
                    <a:pt x="6601" y="13128"/>
                  </a:lnTo>
                  <a:lnTo>
                    <a:pt x="6333" y="8890"/>
                  </a:lnTo>
                  <a:lnTo>
                    <a:pt x="6187" y="6601"/>
                  </a:lnTo>
                  <a:lnTo>
                    <a:pt x="6089" y="4604"/>
                  </a:lnTo>
                  <a:lnTo>
                    <a:pt x="6040" y="3167"/>
                  </a:lnTo>
                  <a:lnTo>
                    <a:pt x="6040" y="2753"/>
                  </a:lnTo>
                  <a:lnTo>
                    <a:pt x="6040" y="2582"/>
                  </a:lnTo>
                  <a:lnTo>
                    <a:pt x="6040" y="2582"/>
                  </a:lnTo>
                  <a:lnTo>
                    <a:pt x="6065" y="2582"/>
                  </a:lnTo>
                  <a:lnTo>
                    <a:pt x="6089" y="2582"/>
                  </a:lnTo>
                  <a:lnTo>
                    <a:pt x="6138" y="2680"/>
                  </a:lnTo>
                  <a:lnTo>
                    <a:pt x="6235" y="2996"/>
                  </a:lnTo>
                  <a:lnTo>
                    <a:pt x="6381" y="3484"/>
                  </a:lnTo>
                  <a:lnTo>
                    <a:pt x="6503" y="4117"/>
                  </a:lnTo>
                  <a:lnTo>
                    <a:pt x="6625" y="4823"/>
                  </a:lnTo>
                  <a:lnTo>
                    <a:pt x="6722" y="5554"/>
                  </a:lnTo>
                  <a:lnTo>
                    <a:pt x="6795" y="6260"/>
                  </a:lnTo>
                  <a:lnTo>
                    <a:pt x="6820" y="6869"/>
                  </a:lnTo>
                  <a:lnTo>
                    <a:pt x="6820" y="6869"/>
                  </a:lnTo>
                  <a:lnTo>
                    <a:pt x="6844" y="7015"/>
                  </a:lnTo>
                  <a:lnTo>
                    <a:pt x="6869" y="7161"/>
                  </a:lnTo>
                  <a:lnTo>
                    <a:pt x="6917" y="7307"/>
                  </a:lnTo>
                  <a:lnTo>
                    <a:pt x="6990" y="7405"/>
                  </a:lnTo>
                  <a:lnTo>
                    <a:pt x="7088" y="7502"/>
                  </a:lnTo>
                  <a:lnTo>
                    <a:pt x="7209" y="7575"/>
                  </a:lnTo>
                  <a:lnTo>
                    <a:pt x="7331" y="7624"/>
                  </a:lnTo>
                  <a:lnTo>
                    <a:pt x="7477" y="7648"/>
                  </a:lnTo>
                  <a:lnTo>
                    <a:pt x="7477" y="7648"/>
                  </a:lnTo>
                  <a:lnTo>
                    <a:pt x="7624" y="7624"/>
                  </a:lnTo>
                  <a:lnTo>
                    <a:pt x="7745" y="7575"/>
                  </a:lnTo>
                  <a:lnTo>
                    <a:pt x="7867" y="7502"/>
                  </a:lnTo>
                  <a:lnTo>
                    <a:pt x="7964" y="7405"/>
                  </a:lnTo>
                  <a:lnTo>
                    <a:pt x="8038" y="7307"/>
                  </a:lnTo>
                  <a:lnTo>
                    <a:pt x="8086" y="7161"/>
                  </a:lnTo>
                  <a:lnTo>
                    <a:pt x="8111" y="7015"/>
                  </a:lnTo>
                  <a:lnTo>
                    <a:pt x="8135" y="6869"/>
                  </a:lnTo>
                  <a:lnTo>
                    <a:pt x="8135" y="6869"/>
                  </a:lnTo>
                  <a:lnTo>
                    <a:pt x="8111" y="5505"/>
                  </a:lnTo>
                  <a:lnTo>
                    <a:pt x="8086" y="4872"/>
                  </a:lnTo>
                  <a:lnTo>
                    <a:pt x="8038" y="4287"/>
                  </a:lnTo>
                  <a:lnTo>
                    <a:pt x="7964" y="3703"/>
                  </a:lnTo>
                  <a:lnTo>
                    <a:pt x="7867" y="3167"/>
                  </a:lnTo>
                  <a:lnTo>
                    <a:pt x="7745" y="2656"/>
                  </a:lnTo>
                  <a:lnTo>
                    <a:pt x="7599" y="2168"/>
                  </a:lnTo>
                  <a:lnTo>
                    <a:pt x="7404" y="1754"/>
                  </a:lnTo>
                  <a:lnTo>
                    <a:pt x="7185" y="1365"/>
                  </a:lnTo>
                  <a:lnTo>
                    <a:pt x="7063" y="1170"/>
                  </a:lnTo>
                  <a:lnTo>
                    <a:pt x="6917" y="999"/>
                  </a:lnTo>
                  <a:lnTo>
                    <a:pt x="6771" y="853"/>
                  </a:lnTo>
                  <a:lnTo>
                    <a:pt x="6625" y="707"/>
                  </a:lnTo>
                  <a:lnTo>
                    <a:pt x="6454" y="561"/>
                  </a:lnTo>
                  <a:lnTo>
                    <a:pt x="6260" y="439"/>
                  </a:lnTo>
                  <a:lnTo>
                    <a:pt x="6065" y="342"/>
                  </a:lnTo>
                  <a:lnTo>
                    <a:pt x="5870" y="244"/>
                  </a:lnTo>
                  <a:lnTo>
                    <a:pt x="5651" y="171"/>
                  </a:lnTo>
                  <a:lnTo>
                    <a:pt x="5407" y="98"/>
                  </a:lnTo>
                  <a:lnTo>
                    <a:pt x="5164" y="50"/>
                  </a:lnTo>
                  <a:lnTo>
                    <a:pt x="4896" y="1"/>
                  </a:lnTo>
                  <a:lnTo>
                    <a:pt x="489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12" name="Shape 498"/>
            <p:cNvSpPr/>
            <p:nvPr/>
          </p:nvSpPr>
          <p:spPr>
            <a:xfrm>
              <a:off x="3443425" y="2267500"/>
              <a:ext cx="85275" cy="93775"/>
            </a:xfrm>
            <a:custGeom>
              <a:avLst/>
              <a:gdLst/>
              <a:ahLst/>
              <a:cxnLst/>
              <a:rect l="0" t="0" r="0" b="0"/>
              <a:pathLst>
                <a:path w="3411" h="3751" fill="none" extrusionOk="0">
                  <a:moveTo>
                    <a:pt x="1" y="1705"/>
                  </a:moveTo>
                  <a:lnTo>
                    <a:pt x="1" y="1705"/>
                  </a:lnTo>
                  <a:lnTo>
                    <a:pt x="1" y="1510"/>
                  </a:lnTo>
                  <a:lnTo>
                    <a:pt x="25" y="1315"/>
                  </a:lnTo>
                  <a:lnTo>
                    <a:pt x="74" y="1145"/>
                  </a:lnTo>
                  <a:lnTo>
                    <a:pt x="123" y="999"/>
                  </a:lnTo>
                  <a:lnTo>
                    <a:pt x="196" y="852"/>
                  </a:lnTo>
                  <a:lnTo>
                    <a:pt x="293" y="706"/>
                  </a:lnTo>
                  <a:lnTo>
                    <a:pt x="391" y="585"/>
                  </a:lnTo>
                  <a:lnTo>
                    <a:pt x="488" y="463"/>
                  </a:lnTo>
                  <a:lnTo>
                    <a:pt x="610" y="341"/>
                  </a:lnTo>
                  <a:lnTo>
                    <a:pt x="756" y="268"/>
                  </a:lnTo>
                  <a:lnTo>
                    <a:pt x="902" y="171"/>
                  </a:lnTo>
                  <a:lnTo>
                    <a:pt x="1048" y="122"/>
                  </a:lnTo>
                  <a:lnTo>
                    <a:pt x="1194" y="49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876" y="0"/>
                  </a:lnTo>
                  <a:lnTo>
                    <a:pt x="2047" y="24"/>
                  </a:lnTo>
                  <a:lnTo>
                    <a:pt x="2217" y="49"/>
                  </a:lnTo>
                  <a:lnTo>
                    <a:pt x="2363" y="122"/>
                  </a:lnTo>
                  <a:lnTo>
                    <a:pt x="2509" y="171"/>
                  </a:lnTo>
                  <a:lnTo>
                    <a:pt x="2656" y="268"/>
                  </a:lnTo>
                  <a:lnTo>
                    <a:pt x="2802" y="341"/>
                  </a:lnTo>
                  <a:lnTo>
                    <a:pt x="2923" y="463"/>
                  </a:lnTo>
                  <a:lnTo>
                    <a:pt x="3021" y="585"/>
                  </a:lnTo>
                  <a:lnTo>
                    <a:pt x="3118" y="706"/>
                  </a:lnTo>
                  <a:lnTo>
                    <a:pt x="3216" y="852"/>
                  </a:lnTo>
                  <a:lnTo>
                    <a:pt x="3289" y="999"/>
                  </a:lnTo>
                  <a:lnTo>
                    <a:pt x="3337" y="1145"/>
                  </a:lnTo>
                  <a:lnTo>
                    <a:pt x="3386" y="1315"/>
                  </a:lnTo>
                  <a:lnTo>
                    <a:pt x="3411" y="1510"/>
                  </a:lnTo>
                  <a:lnTo>
                    <a:pt x="3411" y="1705"/>
                  </a:lnTo>
                  <a:lnTo>
                    <a:pt x="3411" y="1705"/>
                  </a:lnTo>
                  <a:lnTo>
                    <a:pt x="3411" y="1900"/>
                  </a:lnTo>
                  <a:lnTo>
                    <a:pt x="3386" y="2095"/>
                  </a:lnTo>
                  <a:lnTo>
                    <a:pt x="3337" y="2265"/>
                  </a:lnTo>
                  <a:lnTo>
                    <a:pt x="3289" y="2460"/>
                  </a:lnTo>
                  <a:lnTo>
                    <a:pt x="3216" y="2630"/>
                  </a:lnTo>
                  <a:lnTo>
                    <a:pt x="3118" y="2801"/>
                  </a:lnTo>
                  <a:lnTo>
                    <a:pt x="3021" y="2971"/>
                  </a:lnTo>
                  <a:lnTo>
                    <a:pt x="2923" y="3117"/>
                  </a:lnTo>
                  <a:lnTo>
                    <a:pt x="2802" y="3264"/>
                  </a:lnTo>
                  <a:lnTo>
                    <a:pt x="2656" y="3385"/>
                  </a:lnTo>
                  <a:lnTo>
                    <a:pt x="2509" y="3483"/>
                  </a:lnTo>
                  <a:lnTo>
                    <a:pt x="2363" y="3580"/>
                  </a:lnTo>
                  <a:lnTo>
                    <a:pt x="2217" y="3653"/>
                  </a:lnTo>
                  <a:lnTo>
                    <a:pt x="2047" y="3702"/>
                  </a:lnTo>
                  <a:lnTo>
                    <a:pt x="1876" y="3751"/>
                  </a:lnTo>
                  <a:lnTo>
                    <a:pt x="1706" y="3751"/>
                  </a:lnTo>
                  <a:lnTo>
                    <a:pt x="1706" y="3751"/>
                  </a:lnTo>
                  <a:lnTo>
                    <a:pt x="1535" y="3751"/>
                  </a:lnTo>
                  <a:lnTo>
                    <a:pt x="1365" y="3702"/>
                  </a:lnTo>
                  <a:lnTo>
                    <a:pt x="1194" y="3653"/>
                  </a:lnTo>
                  <a:lnTo>
                    <a:pt x="1048" y="3580"/>
                  </a:lnTo>
                  <a:lnTo>
                    <a:pt x="902" y="3483"/>
                  </a:lnTo>
                  <a:lnTo>
                    <a:pt x="756" y="3385"/>
                  </a:lnTo>
                  <a:lnTo>
                    <a:pt x="610" y="3264"/>
                  </a:lnTo>
                  <a:lnTo>
                    <a:pt x="488" y="3117"/>
                  </a:lnTo>
                  <a:lnTo>
                    <a:pt x="391" y="2971"/>
                  </a:lnTo>
                  <a:lnTo>
                    <a:pt x="293" y="2801"/>
                  </a:lnTo>
                  <a:lnTo>
                    <a:pt x="196" y="2630"/>
                  </a:lnTo>
                  <a:lnTo>
                    <a:pt x="123" y="2460"/>
                  </a:lnTo>
                  <a:lnTo>
                    <a:pt x="74" y="2265"/>
                  </a:lnTo>
                  <a:lnTo>
                    <a:pt x="25" y="2095"/>
                  </a:lnTo>
                  <a:lnTo>
                    <a:pt x="1" y="1900"/>
                  </a:lnTo>
                  <a:lnTo>
                    <a:pt x="1" y="1705"/>
                  </a:lnTo>
                  <a:lnTo>
                    <a:pt x="1" y="1705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113" name="Прямоугольник 112"/>
          <p:cNvSpPr/>
          <p:nvPr/>
        </p:nvSpPr>
        <p:spPr>
          <a:xfrm>
            <a:off x="8234129" y="5183457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работа в потоке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5270670" y="5171842"/>
            <a:ext cx="182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работа в потоке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2380630" y="5031800"/>
            <a:ext cx="2064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только выборочный тест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16" name="Изображение 1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179" y="5731279"/>
            <a:ext cx="333868" cy="333868"/>
          </a:xfrm>
          <a:prstGeom prst="rect">
            <a:avLst/>
          </a:prstGeom>
        </p:spPr>
      </p:pic>
      <p:grpSp>
        <p:nvGrpSpPr>
          <p:cNvPr id="117" name="Shape 678"/>
          <p:cNvGrpSpPr/>
          <p:nvPr/>
        </p:nvGrpSpPr>
        <p:grpSpPr>
          <a:xfrm>
            <a:off x="4829828" y="4556807"/>
            <a:ext cx="332669" cy="332669"/>
            <a:chOff x="6649150" y="309350"/>
            <a:chExt cx="395800" cy="395800"/>
          </a:xfrm>
        </p:grpSpPr>
        <p:sp>
          <p:nvSpPr>
            <p:cNvPr id="118" name="Shape 679"/>
            <p:cNvSpPr/>
            <p:nvPr/>
          </p:nvSpPr>
          <p:spPr>
            <a:xfrm>
              <a:off x="6649150" y="309350"/>
              <a:ext cx="395800" cy="395800"/>
            </a:xfrm>
            <a:custGeom>
              <a:avLst/>
              <a:gdLst/>
              <a:ahLst/>
              <a:cxnLst/>
              <a:rect l="0" t="0" r="0" b="0"/>
              <a:pathLst>
                <a:path w="15832" h="15832" fill="none" extrusionOk="0">
                  <a:moveTo>
                    <a:pt x="7916" y="1"/>
                  </a:moveTo>
                  <a:lnTo>
                    <a:pt x="7916" y="1"/>
                  </a:lnTo>
                  <a:lnTo>
                    <a:pt x="7502" y="25"/>
                  </a:lnTo>
                  <a:lnTo>
                    <a:pt x="7112" y="49"/>
                  </a:lnTo>
                  <a:lnTo>
                    <a:pt x="6723" y="98"/>
                  </a:lnTo>
                  <a:lnTo>
                    <a:pt x="6333" y="171"/>
                  </a:lnTo>
                  <a:lnTo>
                    <a:pt x="5943" y="244"/>
                  </a:lnTo>
                  <a:lnTo>
                    <a:pt x="5553" y="366"/>
                  </a:lnTo>
                  <a:lnTo>
                    <a:pt x="5188" y="488"/>
                  </a:lnTo>
                  <a:lnTo>
                    <a:pt x="4847" y="634"/>
                  </a:lnTo>
                  <a:lnTo>
                    <a:pt x="4482" y="780"/>
                  </a:lnTo>
                  <a:lnTo>
                    <a:pt x="4141" y="950"/>
                  </a:lnTo>
                  <a:lnTo>
                    <a:pt x="3824" y="1145"/>
                  </a:lnTo>
                  <a:lnTo>
                    <a:pt x="3483" y="1364"/>
                  </a:lnTo>
                  <a:lnTo>
                    <a:pt x="3191" y="1584"/>
                  </a:lnTo>
                  <a:lnTo>
                    <a:pt x="2874" y="1803"/>
                  </a:lnTo>
                  <a:lnTo>
                    <a:pt x="2607" y="2071"/>
                  </a:lnTo>
                  <a:lnTo>
                    <a:pt x="2314" y="2314"/>
                  </a:lnTo>
                  <a:lnTo>
                    <a:pt x="2071" y="2607"/>
                  </a:lnTo>
                  <a:lnTo>
                    <a:pt x="1803" y="2874"/>
                  </a:lnTo>
                  <a:lnTo>
                    <a:pt x="1584" y="3191"/>
                  </a:lnTo>
                  <a:lnTo>
                    <a:pt x="1364" y="3483"/>
                  </a:lnTo>
                  <a:lnTo>
                    <a:pt x="1145" y="3824"/>
                  </a:lnTo>
                  <a:lnTo>
                    <a:pt x="950" y="4141"/>
                  </a:lnTo>
                  <a:lnTo>
                    <a:pt x="780" y="4482"/>
                  </a:lnTo>
                  <a:lnTo>
                    <a:pt x="634" y="4847"/>
                  </a:lnTo>
                  <a:lnTo>
                    <a:pt x="488" y="5188"/>
                  </a:lnTo>
                  <a:lnTo>
                    <a:pt x="366" y="5553"/>
                  </a:lnTo>
                  <a:lnTo>
                    <a:pt x="244" y="5943"/>
                  </a:lnTo>
                  <a:lnTo>
                    <a:pt x="171" y="6333"/>
                  </a:lnTo>
                  <a:lnTo>
                    <a:pt x="98" y="6722"/>
                  </a:lnTo>
                  <a:lnTo>
                    <a:pt x="49" y="7112"/>
                  </a:lnTo>
                  <a:lnTo>
                    <a:pt x="25" y="7502"/>
                  </a:lnTo>
                  <a:lnTo>
                    <a:pt x="1" y="7916"/>
                  </a:lnTo>
                  <a:lnTo>
                    <a:pt x="1" y="7916"/>
                  </a:lnTo>
                  <a:lnTo>
                    <a:pt x="25" y="8330"/>
                  </a:lnTo>
                  <a:lnTo>
                    <a:pt x="49" y="8720"/>
                  </a:lnTo>
                  <a:lnTo>
                    <a:pt x="98" y="9109"/>
                  </a:lnTo>
                  <a:lnTo>
                    <a:pt x="171" y="9499"/>
                  </a:lnTo>
                  <a:lnTo>
                    <a:pt x="244" y="9889"/>
                  </a:lnTo>
                  <a:lnTo>
                    <a:pt x="366" y="10278"/>
                  </a:lnTo>
                  <a:lnTo>
                    <a:pt x="488" y="10644"/>
                  </a:lnTo>
                  <a:lnTo>
                    <a:pt x="634" y="10985"/>
                  </a:lnTo>
                  <a:lnTo>
                    <a:pt x="780" y="11350"/>
                  </a:lnTo>
                  <a:lnTo>
                    <a:pt x="950" y="11691"/>
                  </a:lnTo>
                  <a:lnTo>
                    <a:pt x="1145" y="12008"/>
                  </a:lnTo>
                  <a:lnTo>
                    <a:pt x="1364" y="12348"/>
                  </a:lnTo>
                  <a:lnTo>
                    <a:pt x="1584" y="12641"/>
                  </a:lnTo>
                  <a:lnTo>
                    <a:pt x="1803" y="12957"/>
                  </a:lnTo>
                  <a:lnTo>
                    <a:pt x="2071" y="13225"/>
                  </a:lnTo>
                  <a:lnTo>
                    <a:pt x="2314" y="13518"/>
                  </a:lnTo>
                  <a:lnTo>
                    <a:pt x="2607" y="13761"/>
                  </a:lnTo>
                  <a:lnTo>
                    <a:pt x="2874" y="14029"/>
                  </a:lnTo>
                  <a:lnTo>
                    <a:pt x="3191" y="14248"/>
                  </a:lnTo>
                  <a:lnTo>
                    <a:pt x="3483" y="14467"/>
                  </a:lnTo>
                  <a:lnTo>
                    <a:pt x="3824" y="14687"/>
                  </a:lnTo>
                  <a:lnTo>
                    <a:pt x="4141" y="14881"/>
                  </a:lnTo>
                  <a:lnTo>
                    <a:pt x="4482" y="15052"/>
                  </a:lnTo>
                  <a:lnTo>
                    <a:pt x="4847" y="15198"/>
                  </a:lnTo>
                  <a:lnTo>
                    <a:pt x="5188" y="15344"/>
                  </a:lnTo>
                  <a:lnTo>
                    <a:pt x="5553" y="15466"/>
                  </a:lnTo>
                  <a:lnTo>
                    <a:pt x="5943" y="15588"/>
                  </a:lnTo>
                  <a:lnTo>
                    <a:pt x="6333" y="15661"/>
                  </a:lnTo>
                  <a:lnTo>
                    <a:pt x="6723" y="15734"/>
                  </a:lnTo>
                  <a:lnTo>
                    <a:pt x="7112" y="15783"/>
                  </a:lnTo>
                  <a:lnTo>
                    <a:pt x="7502" y="15807"/>
                  </a:lnTo>
                  <a:lnTo>
                    <a:pt x="7916" y="15831"/>
                  </a:lnTo>
                  <a:lnTo>
                    <a:pt x="7916" y="15831"/>
                  </a:lnTo>
                  <a:lnTo>
                    <a:pt x="8330" y="15807"/>
                  </a:lnTo>
                  <a:lnTo>
                    <a:pt x="8720" y="15783"/>
                  </a:lnTo>
                  <a:lnTo>
                    <a:pt x="9109" y="15734"/>
                  </a:lnTo>
                  <a:lnTo>
                    <a:pt x="9499" y="15661"/>
                  </a:lnTo>
                  <a:lnTo>
                    <a:pt x="9889" y="15588"/>
                  </a:lnTo>
                  <a:lnTo>
                    <a:pt x="10278" y="15466"/>
                  </a:lnTo>
                  <a:lnTo>
                    <a:pt x="10644" y="15344"/>
                  </a:lnTo>
                  <a:lnTo>
                    <a:pt x="10985" y="15198"/>
                  </a:lnTo>
                  <a:lnTo>
                    <a:pt x="11350" y="15052"/>
                  </a:lnTo>
                  <a:lnTo>
                    <a:pt x="11691" y="14881"/>
                  </a:lnTo>
                  <a:lnTo>
                    <a:pt x="12008" y="14687"/>
                  </a:lnTo>
                  <a:lnTo>
                    <a:pt x="12349" y="14467"/>
                  </a:lnTo>
                  <a:lnTo>
                    <a:pt x="12641" y="14248"/>
                  </a:lnTo>
                  <a:lnTo>
                    <a:pt x="12957" y="14029"/>
                  </a:lnTo>
                  <a:lnTo>
                    <a:pt x="13225" y="13761"/>
                  </a:lnTo>
                  <a:lnTo>
                    <a:pt x="13518" y="13518"/>
                  </a:lnTo>
                  <a:lnTo>
                    <a:pt x="13761" y="13225"/>
                  </a:lnTo>
                  <a:lnTo>
                    <a:pt x="14029" y="12957"/>
                  </a:lnTo>
                  <a:lnTo>
                    <a:pt x="14248" y="12641"/>
                  </a:lnTo>
                  <a:lnTo>
                    <a:pt x="14467" y="12348"/>
                  </a:lnTo>
                  <a:lnTo>
                    <a:pt x="14687" y="12008"/>
                  </a:lnTo>
                  <a:lnTo>
                    <a:pt x="14881" y="11691"/>
                  </a:lnTo>
                  <a:lnTo>
                    <a:pt x="15052" y="11350"/>
                  </a:lnTo>
                  <a:lnTo>
                    <a:pt x="15198" y="10985"/>
                  </a:lnTo>
                  <a:lnTo>
                    <a:pt x="15344" y="10644"/>
                  </a:lnTo>
                  <a:lnTo>
                    <a:pt x="15466" y="10278"/>
                  </a:lnTo>
                  <a:lnTo>
                    <a:pt x="15588" y="9889"/>
                  </a:lnTo>
                  <a:lnTo>
                    <a:pt x="15661" y="9499"/>
                  </a:lnTo>
                  <a:lnTo>
                    <a:pt x="15734" y="9109"/>
                  </a:lnTo>
                  <a:lnTo>
                    <a:pt x="15783" y="8720"/>
                  </a:lnTo>
                  <a:lnTo>
                    <a:pt x="15807" y="8330"/>
                  </a:lnTo>
                  <a:lnTo>
                    <a:pt x="15831" y="7916"/>
                  </a:lnTo>
                  <a:lnTo>
                    <a:pt x="15831" y="7916"/>
                  </a:lnTo>
                  <a:lnTo>
                    <a:pt x="15807" y="7502"/>
                  </a:lnTo>
                  <a:lnTo>
                    <a:pt x="15783" y="7112"/>
                  </a:lnTo>
                  <a:lnTo>
                    <a:pt x="15734" y="6722"/>
                  </a:lnTo>
                  <a:lnTo>
                    <a:pt x="15661" y="6333"/>
                  </a:lnTo>
                  <a:lnTo>
                    <a:pt x="15588" y="5943"/>
                  </a:lnTo>
                  <a:lnTo>
                    <a:pt x="15466" y="5553"/>
                  </a:lnTo>
                  <a:lnTo>
                    <a:pt x="15344" y="5188"/>
                  </a:lnTo>
                  <a:lnTo>
                    <a:pt x="15198" y="4847"/>
                  </a:lnTo>
                  <a:lnTo>
                    <a:pt x="15052" y="4482"/>
                  </a:lnTo>
                  <a:lnTo>
                    <a:pt x="14881" y="4141"/>
                  </a:lnTo>
                  <a:lnTo>
                    <a:pt x="14687" y="3824"/>
                  </a:lnTo>
                  <a:lnTo>
                    <a:pt x="14467" y="3483"/>
                  </a:lnTo>
                  <a:lnTo>
                    <a:pt x="14248" y="3191"/>
                  </a:lnTo>
                  <a:lnTo>
                    <a:pt x="14029" y="2874"/>
                  </a:lnTo>
                  <a:lnTo>
                    <a:pt x="13761" y="2607"/>
                  </a:lnTo>
                  <a:lnTo>
                    <a:pt x="13518" y="2314"/>
                  </a:lnTo>
                  <a:lnTo>
                    <a:pt x="13225" y="2071"/>
                  </a:lnTo>
                  <a:lnTo>
                    <a:pt x="12957" y="1803"/>
                  </a:lnTo>
                  <a:lnTo>
                    <a:pt x="12641" y="1584"/>
                  </a:lnTo>
                  <a:lnTo>
                    <a:pt x="12349" y="1364"/>
                  </a:lnTo>
                  <a:lnTo>
                    <a:pt x="12008" y="1145"/>
                  </a:lnTo>
                  <a:lnTo>
                    <a:pt x="11691" y="950"/>
                  </a:lnTo>
                  <a:lnTo>
                    <a:pt x="11350" y="780"/>
                  </a:lnTo>
                  <a:lnTo>
                    <a:pt x="10985" y="634"/>
                  </a:lnTo>
                  <a:lnTo>
                    <a:pt x="10644" y="488"/>
                  </a:lnTo>
                  <a:lnTo>
                    <a:pt x="10278" y="366"/>
                  </a:lnTo>
                  <a:lnTo>
                    <a:pt x="9889" y="244"/>
                  </a:lnTo>
                  <a:lnTo>
                    <a:pt x="9499" y="171"/>
                  </a:lnTo>
                  <a:lnTo>
                    <a:pt x="9109" y="98"/>
                  </a:lnTo>
                  <a:lnTo>
                    <a:pt x="8720" y="49"/>
                  </a:lnTo>
                  <a:lnTo>
                    <a:pt x="8330" y="25"/>
                  </a:lnTo>
                  <a:lnTo>
                    <a:pt x="7916" y="1"/>
                  </a:lnTo>
                  <a:lnTo>
                    <a:pt x="7916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19" name="Shape 680"/>
            <p:cNvSpPr/>
            <p:nvPr/>
          </p:nvSpPr>
          <p:spPr>
            <a:xfrm>
              <a:off x="6673500" y="333700"/>
              <a:ext cx="347100" cy="347100"/>
            </a:xfrm>
            <a:custGeom>
              <a:avLst/>
              <a:gdLst/>
              <a:ahLst/>
              <a:cxnLst/>
              <a:rect l="0" t="0" r="0" b="0"/>
              <a:pathLst>
                <a:path w="13884" h="13884" fill="none" extrusionOk="0">
                  <a:moveTo>
                    <a:pt x="6942" y="13883"/>
                  </a:moveTo>
                  <a:lnTo>
                    <a:pt x="6942" y="13883"/>
                  </a:lnTo>
                  <a:lnTo>
                    <a:pt x="6577" y="13883"/>
                  </a:lnTo>
                  <a:lnTo>
                    <a:pt x="6236" y="13834"/>
                  </a:lnTo>
                  <a:lnTo>
                    <a:pt x="5895" y="13810"/>
                  </a:lnTo>
                  <a:lnTo>
                    <a:pt x="5554" y="13737"/>
                  </a:lnTo>
                  <a:lnTo>
                    <a:pt x="5213" y="13664"/>
                  </a:lnTo>
                  <a:lnTo>
                    <a:pt x="4872" y="13566"/>
                  </a:lnTo>
                  <a:lnTo>
                    <a:pt x="4555" y="13469"/>
                  </a:lnTo>
                  <a:lnTo>
                    <a:pt x="4239" y="13323"/>
                  </a:lnTo>
                  <a:lnTo>
                    <a:pt x="3946" y="13201"/>
                  </a:lnTo>
                  <a:lnTo>
                    <a:pt x="3630" y="13031"/>
                  </a:lnTo>
                  <a:lnTo>
                    <a:pt x="3337" y="12884"/>
                  </a:lnTo>
                  <a:lnTo>
                    <a:pt x="3069" y="12690"/>
                  </a:lnTo>
                  <a:lnTo>
                    <a:pt x="2802" y="12495"/>
                  </a:lnTo>
                  <a:lnTo>
                    <a:pt x="2534" y="12300"/>
                  </a:lnTo>
                  <a:lnTo>
                    <a:pt x="2290" y="12081"/>
                  </a:lnTo>
                  <a:lnTo>
                    <a:pt x="2047" y="11837"/>
                  </a:lnTo>
                  <a:lnTo>
                    <a:pt x="1803" y="11594"/>
                  </a:lnTo>
                  <a:lnTo>
                    <a:pt x="1584" y="11350"/>
                  </a:lnTo>
                  <a:lnTo>
                    <a:pt x="1389" y="11082"/>
                  </a:lnTo>
                  <a:lnTo>
                    <a:pt x="1194" y="10814"/>
                  </a:lnTo>
                  <a:lnTo>
                    <a:pt x="999" y="10546"/>
                  </a:lnTo>
                  <a:lnTo>
                    <a:pt x="853" y="10254"/>
                  </a:lnTo>
                  <a:lnTo>
                    <a:pt x="683" y="9938"/>
                  </a:lnTo>
                  <a:lnTo>
                    <a:pt x="561" y="9645"/>
                  </a:lnTo>
                  <a:lnTo>
                    <a:pt x="415" y="9329"/>
                  </a:lnTo>
                  <a:lnTo>
                    <a:pt x="317" y="9012"/>
                  </a:lnTo>
                  <a:lnTo>
                    <a:pt x="220" y="8671"/>
                  </a:lnTo>
                  <a:lnTo>
                    <a:pt x="147" y="8330"/>
                  </a:lnTo>
                  <a:lnTo>
                    <a:pt x="74" y="7989"/>
                  </a:lnTo>
                  <a:lnTo>
                    <a:pt x="49" y="7648"/>
                  </a:lnTo>
                  <a:lnTo>
                    <a:pt x="1" y="7307"/>
                  </a:lnTo>
                  <a:lnTo>
                    <a:pt x="1" y="6942"/>
                  </a:lnTo>
                  <a:lnTo>
                    <a:pt x="1" y="6942"/>
                  </a:lnTo>
                  <a:lnTo>
                    <a:pt x="1" y="6577"/>
                  </a:lnTo>
                  <a:lnTo>
                    <a:pt x="49" y="6236"/>
                  </a:lnTo>
                  <a:lnTo>
                    <a:pt x="74" y="5895"/>
                  </a:lnTo>
                  <a:lnTo>
                    <a:pt x="147" y="5554"/>
                  </a:lnTo>
                  <a:lnTo>
                    <a:pt x="220" y="5213"/>
                  </a:lnTo>
                  <a:lnTo>
                    <a:pt x="317" y="4872"/>
                  </a:lnTo>
                  <a:lnTo>
                    <a:pt x="415" y="4555"/>
                  </a:lnTo>
                  <a:lnTo>
                    <a:pt x="561" y="4238"/>
                  </a:lnTo>
                  <a:lnTo>
                    <a:pt x="683" y="3946"/>
                  </a:lnTo>
                  <a:lnTo>
                    <a:pt x="853" y="3630"/>
                  </a:lnTo>
                  <a:lnTo>
                    <a:pt x="999" y="3337"/>
                  </a:lnTo>
                  <a:lnTo>
                    <a:pt x="1194" y="3069"/>
                  </a:lnTo>
                  <a:lnTo>
                    <a:pt x="1389" y="2802"/>
                  </a:lnTo>
                  <a:lnTo>
                    <a:pt x="1584" y="2534"/>
                  </a:lnTo>
                  <a:lnTo>
                    <a:pt x="1803" y="2290"/>
                  </a:lnTo>
                  <a:lnTo>
                    <a:pt x="2047" y="2047"/>
                  </a:lnTo>
                  <a:lnTo>
                    <a:pt x="2290" y="1803"/>
                  </a:lnTo>
                  <a:lnTo>
                    <a:pt x="2534" y="1584"/>
                  </a:lnTo>
                  <a:lnTo>
                    <a:pt x="2802" y="1389"/>
                  </a:lnTo>
                  <a:lnTo>
                    <a:pt x="3069" y="1194"/>
                  </a:lnTo>
                  <a:lnTo>
                    <a:pt x="3337" y="999"/>
                  </a:lnTo>
                  <a:lnTo>
                    <a:pt x="3630" y="853"/>
                  </a:lnTo>
                  <a:lnTo>
                    <a:pt x="3946" y="683"/>
                  </a:lnTo>
                  <a:lnTo>
                    <a:pt x="4239" y="561"/>
                  </a:lnTo>
                  <a:lnTo>
                    <a:pt x="4555" y="415"/>
                  </a:lnTo>
                  <a:lnTo>
                    <a:pt x="4872" y="317"/>
                  </a:lnTo>
                  <a:lnTo>
                    <a:pt x="5213" y="220"/>
                  </a:lnTo>
                  <a:lnTo>
                    <a:pt x="5554" y="147"/>
                  </a:lnTo>
                  <a:lnTo>
                    <a:pt x="5895" y="74"/>
                  </a:lnTo>
                  <a:lnTo>
                    <a:pt x="6236" y="49"/>
                  </a:lnTo>
                  <a:lnTo>
                    <a:pt x="6577" y="1"/>
                  </a:lnTo>
                  <a:lnTo>
                    <a:pt x="6942" y="1"/>
                  </a:lnTo>
                  <a:lnTo>
                    <a:pt x="6942" y="1"/>
                  </a:lnTo>
                  <a:lnTo>
                    <a:pt x="7307" y="1"/>
                  </a:lnTo>
                  <a:lnTo>
                    <a:pt x="7648" y="49"/>
                  </a:lnTo>
                  <a:lnTo>
                    <a:pt x="7989" y="74"/>
                  </a:lnTo>
                  <a:lnTo>
                    <a:pt x="8330" y="147"/>
                  </a:lnTo>
                  <a:lnTo>
                    <a:pt x="8671" y="220"/>
                  </a:lnTo>
                  <a:lnTo>
                    <a:pt x="9012" y="317"/>
                  </a:lnTo>
                  <a:lnTo>
                    <a:pt x="9329" y="415"/>
                  </a:lnTo>
                  <a:lnTo>
                    <a:pt x="9645" y="561"/>
                  </a:lnTo>
                  <a:lnTo>
                    <a:pt x="9938" y="683"/>
                  </a:lnTo>
                  <a:lnTo>
                    <a:pt x="10254" y="853"/>
                  </a:lnTo>
                  <a:lnTo>
                    <a:pt x="10546" y="999"/>
                  </a:lnTo>
                  <a:lnTo>
                    <a:pt x="10814" y="1194"/>
                  </a:lnTo>
                  <a:lnTo>
                    <a:pt x="11082" y="1389"/>
                  </a:lnTo>
                  <a:lnTo>
                    <a:pt x="11350" y="1584"/>
                  </a:lnTo>
                  <a:lnTo>
                    <a:pt x="11594" y="1803"/>
                  </a:lnTo>
                  <a:lnTo>
                    <a:pt x="11837" y="2047"/>
                  </a:lnTo>
                  <a:lnTo>
                    <a:pt x="12081" y="2290"/>
                  </a:lnTo>
                  <a:lnTo>
                    <a:pt x="12300" y="2534"/>
                  </a:lnTo>
                  <a:lnTo>
                    <a:pt x="12495" y="2802"/>
                  </a:lnTo>
                  <a:lnTo>
                    <a:pt x="12690" y="3069"/>
                  </a:lnTo>
                  <a:lnTo>
                    <a:pt x="12885" y="3337"/>
                  </a:lnTo>
                  <a:lnTo>
                    <a:pt x="13031" y="3630"/>
                  </a:lnTo>
                  <a:lnTo>
                    <a:pt x="13201" y="3946"/>
                  </a:lnTo>
                  <a:lnTo>
                    <a:pt x="13323" y="4238"/>
                  </a:lnTo>
                  <a:lnTo>
                    <a:pt x="13469" y="4555"/>
                  </a:lnTo>
                  <a:lnTo>
                    <a:pt x="13566" y="4872"/>
                  </a:lnTo>
                  <a:lnTo>
                    <a:pt x="13664" y="5213"/>
                  </a:lnTo>
                  <a:lnTo>
                    <a:pt x="13737" y="5554"/>
                  </a:lnTo>
                  <a:lnTo>
                    <a:pt x="13810" y="5895"/>
                  </a:lnTo>
                  <a:lnTo>
                    <a:pt x="13834" y="6236"/>
                  </a:lnTo>
                  <a:lnTo>
                    <a:pt x="13883" y="6577"/>
                  </a:lnTo>
                  <a:lnTo>
                    <a:pt x="13883" y="6942"/>
                  </a:lnTo>
                  <a:lnTo>
                    <a:pt x="13883" y="6942"/>
                  </a:lnTo>
                  <a:lnTo>
                    <a:pt x="13883" y="7307"/>
                  </a:lnTo>
                  <a:lnTo>
                    <a:pt x="13834" y="7648"/>
                  </a:lnTo>
                  <a:lnTo>
                    <a:pt x="13810" y="7989"/>
                  </a:lnTo>
                  <a:lnTo>
                    <a:pt x="13737" y="8330"/>
                  </a:lnTo>
                  <a:lnTo>
                    <a:pt x="13664" y="8671"/>
                  </a:lnTo>
                  <a:lnTo>
                    <a:pt x="13566" y="9012"/>
                  </a:lnTo>
                  <a:lnTo>
                    <a:pt x="13469" y="9329"/>
                  </a:lnTo>
                  <a:lnTo>
                    <a:pt x="13323" y="9645"/>
                  </a:lnTo>
                  <a:lnTo>
                    <a:pt x="13201" y="9938"/>
                  </a:lnTo>
                  <a:lnTo>
                    <a:pt x="13031" y="10254"/>
                  </a:lnTo>
                  <a:lnTo>
                    <a:pt x="12885" y="10546"/>
                  </a:lnTo>
                  <a:lnTo>
                    <a:pt x="12690" y="10814"/>
                  </a:lnTo>
                  <a:lnTo>
                    <a:pt x="12495" y="11082"/>
                  </a:lnTo>
                  <a:lnTo>
                    <a:pt x="12300" y="11350"/>
                  </a:lnTo>
                  <a:lnTo>
                    <a:pt x="12081" y="11594"/>
                  </a:lnTo>
                  <a:lnTo>
                    <a:pt x="11837" y="11837"/>
                  </a:lnTo>
                  <a:lnTo>
                    <a:pt x="11594" y="12081"/>
                  </a:lnTo>
                  <a:lnTo>
                    <a:pt x="11350" y="12300"/>
                  </a:lnTo>
                  <a:lnTo>
                    <a:pt x="11082" y="12495"/>
                  </a:lnTo>
                  <a:lnTo>
                    <a:pt x="10814" y="12690"/>
                  </a:lnTo>
                  <a:lnTo>
                    <a:pt x="10546" y="12884"/>
                  </a:lnTo>
                  <a:lnTo>
                    <a:pt x="10254" y="13031"/>
                  </a:lnTo>
                  <a:lnTo>
                    <a:pt x="9938" y="13201"/>
                  </a:lnTo>
                  <a:lnTo>
                    <a:pt x="9645" y="13323"/>
                  </a:lnTo>
                  <a:lnTo>
                    <a:pt x="9329" y="13469"/>
                  </a:lnTo>
                  <a:lnTo>
                    <a:pt x="9012" y="13566"/>
                  </a:lnTo>
                  <a:lnTo>
                    <a:pt x="8671" y="13664"/>
                  </a:lnTo>
                  <a:lnTo>
                    <a:pt x="8330" y="13737"/>
                  </a:lnTo>
                  <a:lnTo>
                    <a:pt x="7989" y="13810"/>
                  </a:lnTo>
                  <a:lnTo>
                    <a:pt x="7648" y="13834"/>
                  </a:lnTo>
                  <a:lnTo>
                    <a:pt x="7307" y="13883"/>
                  </a:lnTo>
                  <a:lnTo>
                    <a:pt x="6942" y="13883"/>
                  </a:lnTo>
                  <a:lnTo>
                    <a:pt x="6942" y="13883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0" name="Shape 681"/>
            <p:cNvSpPr/>
            <p:nvPr/>
          </p:nvSpPr>
          <p:spPr>
            <a:xfrm>
              <a:off x="6848850" y="397625"/>
              <a:ext cx="54825" cy="169300"/>
            </a:xfrm>
            <a:custGeom>
              <a:avLst/>
              <a:gdLst/>
              <a:ahLst/>
              <a:cxnLst/>
              <a:rect l="0" t="0" r="0" b="0"/>
              <a:pathLst>
                <a:path w="2193" h="6772" fill="none" extrusionOk="0">
                  <a:moveTo>
                    <a:pt x="1" y="1"/>
                  </a:moveTo>
                  <a:lnTo>
                    <a:pt x="1" y="4580"/>
                  </a:lnTo>
                  <a:lnTo>
                    <a:pt x="2193" y="6772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1" name="Shape 682"/>
            <p:cNvSpPr/>
            <p:nvPr/>
          </p:nvSpPr>
          <p:spPr>
            <a:xfrm>
              <a:off x="6847025" y="33370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1170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2" name="Shape 683"/>
            <p:cNvSpPr/>
            <p:nvPr/>
          </p:nvSpPr>
          <p:spPr>
            <a:xfrm>
              <a:off x="6760575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3" name="Shape 684"/>
            <p:cNvSpPr/>
            <p:nvPr/>
          </p:nvSpPr>
          <p:spPr>
            <a:xfrm>
              <a:off x="6760575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0"/>
                  </a:moveTo>
                  <a:lnTo>
                    <a:pt x="561" y="99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4" name="Shape 685"/>
            <p:cNvSpPr/>
            <p:nvPr/>
          </p:nvSpPr>
          <p:spPr>
            <a:xfrm>
              <a:off x="6696650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5" name="Shape 686"/>
            <p:cNvSpPr/>
            <p:nvPr/>
          </p:nvSpPr>
          <p:spPr>
            <a:xfrm>
              <a:off x="6696650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0"/>
                  </a:moveTo>
                  <a:lnTo>
                    <a:pt x="999" y="56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6" name="Shape 687"/>
            <p:cNvSpPr/>
            <p:nvPr/>
          </p:nvSpPr>
          <p:spPr>
            <a:xfrm>
              <a:off x="667350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" y="1"/>
                  </a:moveTo>
                  <a:lnTo>
                    <a:pt x="117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7" name="Shape 688"/>
            <p:cNvSpPr/>
            <p:nvPr/>
          </p:nvSpPr>
          <p:spPr>
            <a:xfrm>
              <a:off x="6696650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8" name="Shape 689"/>
            <p:cNvSpPr/>
            <p:nvPr/>
          </p:nvSpPr>
          <p:spPr>
            <a:xfrm>
              <a:off x="6696650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0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9" name="Shape 690"/>
            <p:cNvSpPr/>
            <p:nvPr/>
          </p:nvSpPr>
          <p:spPr>
            <a:xfrm>
              <a:off x="6760575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1" y="999"/>
                  </a:moveTo>
                  <a:lnTo>
                    <a:pt x="56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0" name="Shape 691"/>
            <p:cNvSpPr/>
            <p:nvPr/>
          </p:nvSpPr>
          <p:spPr>
            <a:xfrm>
              <a:off x="6760575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1" name="Shape 692"/>
            <p:cNvSpPr/>
            <p:nvPr/>
          </p:nvSpPr>
          <p:spPr>
            <a:xfrm>
              <a:off x="6847025" y="651550"/>
              <a:ext cx="25" cy="29250"/>
            </a:xfrm>
            <a:custGeom>
              <a:avLst/>
              <a:gdLst/>
              <a:ahLst/>
              <a:cxnLst/>
              <a:rect l="0" t="0" r="0" b="0"/>
              <a:pathLst>
                <a:path w="1" h="1170" fill="none" extrusionOk="0">
                  <a:moveTo>
                    <a:pt x="1" y="0"/>
                  </a:moveTo>
                  <a:lnTo>
                    <a:pt x="1" y="116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2" name="Shape 693"/>
            <p:cNvSpPr/>
            <p:nvPr/>
          </p:nvSpPr>
          <p:spPr>
            <a:xfrm>
              <a:off x="6919500" y="632675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999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3" name="Shape 694"/>
            <p:cNvSpPr/>
            <p:nvPr/>
          </p:nvSpPr>
          <p:spPr>
            <a:xfrm>
              <a:off x="6933500" y="6576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4" name="Shape 695"/>
            <p:cNvSpPr/>
            <p:nvPr/>
          </p:nvSpPr>
          <p:spPr>
            <a:xfrm>
              <a:off x="6972475" y="579700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999" y="56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5" name="Shape 696"/>
            <p:cNvSpPr/>
            <p:nvPr/>
          </p:nvSpPr>
          <p:spPr>
            <a:xfrm>
              <a:off x="6997425" y="5937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6" name="Shape 697"/>
            <p:cNvSpPr/>
            <p:nvPr/>
          </p:nvSpPr>
          <p:spPr>
            <a:xfrm>
              <a:off x="6991350" y="507225"/>
              <a:ext cx="29250" cy="25"/>
            </a:xfrm>
            <a:custGeom>
              <a:avLst/>
              <a:gdLst/>
              <a:ahLst/>
              <a:cxnLst/>
              <a:rect l="0" t="0" r="0" b="0"/>
              <a:pathLst>
                <a:path w="1170" h="1" fill="none" extrusionOk="0">
                  <a:moveTo>
                    <a:pt x="116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7" name="Shape 698"/>
            <p:cNvSpPr/>
            <p:nvPr/>
          </p:nvSpPr>
          <p:spPr>
            <a:xfrm>
              <a:off x="6972475" y="420775"/>
              <a:ext cx="24975" cy="14025"/>
            </a:xfrm>
            <a:custGeom>
              <a:avLst/>
              <a:gdLst/>
              <a:ahLst/>
              <a:cxnLst/>
              <a:rect l="0" t="0" r="0" b="0"/>
              <a:pathLst>
                <a:path w="999" h="561" fill="none" extrusionOk="0">
                  <a:moveTo>
                    <a:pt x="0" y="561"/>
                  </a:moveTo>
                  <a:lnTo>
                    <a:pt x="999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8" name="Shape 699"/>
            <p:cNvSpPr/>
            <p:nvPr/>
          </p:nvSpPr>
          <p:spPr>
            <a:xfrm>
              <a:off x="6997425" y="42077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39" name="Shape 700"/>
            <p:cNvSpPr/>
            <p:nvPr/>
          </p:nvSpPr>
          <p:spPr>
            <a:xfrm>
              <a:off x="6919500" y="356850"/>
              <a:ext cx="14025" cy="24975"/>
            </a:xfrm>
            <a:custGeom>
              <a:avLst/>
              <a:gdLst/>
              <a:ahLst/>
              <a:cxnLst/>
              <a:rect l="0" t="0" r="0" b="0"/>
              <a:pathLst>
                <a:path w="561" h="999" fill="none" extrusionOk="0">
                  <a:moveTo>
                    <a:pt x="560" y="0"/>
                  </a:move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40" name="Shape 701"/>
            <p:cNvSpPr/>
            <p:nvPr/>
          </p:nvSpPr>
          <p:spPr>
            <a:xfrm>
              <a:off x="6933500" y="3568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pic>
        <p:nvPicPr>
          <p:cNvPr id="141" name="Изображение 14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246" y="5731279"/>
            <a:ext cx="333868" cy="333868"/>
          </a:xfrm>
          <a:prstGeom prst="rect">
            <a:avLst/>
          </a:prstGeom>
        </p:spPr>
      </p:pic>
      <p:pic>
        <p:nvPicPr>
          <p:cNvPr id="142" name="Изображение 14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723" y="5804790"/>
            <a:ext cx="333868" cy="333868"/>
          </a:xfrm>
          <a:prstGeom prst="rect">
            <a:avLst/>
          </a:prstGeom>
        </p:spPr>
      </p:pic>
      <p:sp>
        <p:nvSpPr>
          <p:cNvPr id="143" name="Прямоугольник 142"/>
          <p:cNvSpPr/>
          <p:nvPr/>
        </p:nvSpPr>
        <p:spPr>
          <a:xfrm>
            <a:off x="2367323" y="5734826"/>
            <a:ext cx="2387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250 </a:t>
            </a:r>
            <a:r>
              <a:rPr lang="mr-IN" sz="1600" b="1" dirty="0">
                <a:solidFill>
                  <a:schemeClr val="tx1"/>
                </a:solidFill>
              </a:rPr>
              <a:t>–</a:t>
            </a:r>
            <a:r>
              <a:rPr lang="ru-RU" sz="1600" b="1" dirty="0">
                <a:solidFill>
                  <a:schemeClr val="tx1"/>
                </a:solidFill>
              </a:rPr>
              <a:t> 300 выдохов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5272860" y="5746543"/>
            <a:ext cx="23874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5000 </a:t>
            </a:r>
            <a:r>
              <a:rPr lang="ru-RU" sz="1600" b="1" dirty="0">
                <a:solidFill>
                  <a:schemeClr val="tx1"/>
                </a:solidFill>
              </a:rPr>
              <a:t>выдохов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8234130" y="5731280"/>
            <a:ext cx="2215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50 000 часов = 7 лет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</a:rPr>
              <a:t>непрерывно</a:t>
            </a:r>
            <a:endParaRPr lang="ru-RU" sz="1600" b="1" dirty="0">
              <a:solidFill>
                <a:schemeClr val="tx1"/>
              </a:solidFill>
            </a:endParaRPr>
          </a:p>
        </p:txBody>
      </p:sp>
      <p:grpSp>
        <p:nvGrpSpPr>
          <p:cNvPr id="146" name="Shape 524"/>
          <p:cNvGrpSpPr/>
          <p:nvPr/>
        </p:nvGrpSpPr>
        <p:grpSpPr>
          <a:xfrm>
            <a:off x="1803092" y="6010026"/>
            <a:ext cx="317093" cy="235764"/>
            <a:chOff x="5247525" y="3007275"/>
            <a:chExt cx="517575" cy="384825"/>
          </a:xfrm>
        </p:grpSpPr>
        <p:sp>
          <p:nvSpPr>
            <p:cNvPr id="147" name="Shape 525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Shape 526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9" name="Shape 524"/>
          <p:cNvGrpSpPr/>
          <p:nvPr/>
        </p:nvGrpSpPr>
        <p:grpSpPr>
          <a:xfrm>
            <a:off x="4633190" y="5985233"/>
            <a:ext cx="317093" cy="235764"/>
            <a:chOff x="5247525" y="3007275"/>
            <a:chExt cx="517575" cy="384825"/>
          </a:xfrm>
        </p:grpSpPr>
        <p:sp>
          <p:nvSpPr>
            <p:cNvPr id="150" name="Shape 525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Shape 526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2" name="Shape 524"/>
          <p:cNvGrpSpPr/>
          <p:nvPr/>
        </p:nvGrpSpPr>
        <p:grpSpPr>
          <a:xfrm>
            <a:off x="7472736" y="6053094"/>
            <a:ext cx="317093" cy="235764"/>
            <a:chOff x="5247525" y="3007275"/>
            <a:chExt cx="517575" cy="384825"/>
          </a:xfrm>
        </p:grpSpPr>
        <p:sp>
          <p:nvSpPr>
            <p:cNvPr id="153" name="Shape 525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Shape 526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55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3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56550" y="1477350"/>
            <a:ext cx="3903300" cy="3903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title" idx="4294967295"/>
          </p:nvPr>
        </p:nvSpPr>
        <p:spPr>
          <a:xfrm>
            <a:off x="222990" y="1992120"/>
            <a:ext cx="3583172" cy="126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ru-RU" sz="2000" dirty="0">
                <a:solidFill>
                  <a:srgbClr val="1D98C7"/>
                </a:solidFill>
                <a:latin typeface="+mj-lt"/>
              </a:rPr>
              <a:t>АЛКОРАМКА ВЫЯВИТ НЕТРЕЗВОГО РАБОТНИКА </a:t>
            </a:r>
            <a:br>
              <a:rPr lang="ru-RU" sz="2000" dirty="0">
                <a:solidFill>
                  <a:srgbClr val="1D98C7"/>
                </a:solidFill>
                <a:latin typeface="+mj-lt"/>
              </a:rPr>
            </a:br>
            <a:r>
              <a:rPr lang="ru-RU" sz="2000" dirty="0">
                <a:solidFill>
                  <a:srgbClr val="1D98C7"/>
                </a:solidFill>
                <a:latin typeface="+mj-lt"/>
              </a:rPr>
              <a:t>ВСЕГО </a:t>
            </a:r>
            <a:r>
              <a:rPr lang="ru-RU" sz="2000" dirty="0">
                <a:solidFill>
                  <a:srgbClr val="FF9800"/>
                </a:solidFill>
                <a:latin typeface="+mj-lt"/>
              </a:rPr>
              <a:t>ЗА 1 СЕКУНДУ </a:t>
            </a:r>
            <a:endParaRPr lang="en" sz="2000" dirty="0">
              <a:solidFill>
                <a:srgbClr val="FF9800"/>
              </a:solidFill>
              <a:latin typeface="+mj-lt"/>
            </a:endParaRPr>
          </a:p>
        </p:txBody>
      </p:sp>
      <p:sp>
        <p:nvSpPr>
          <p:cNvPr id="6" name="Shape 156"/>
          <p:cNvSpPr txBox="1">
            <a:spLocks/>
          </p:cNvSpPr>
          <p:nvPr/>
        </p:nvSpPr>
        <p:spPr>
          <a:xfrm>
            <a:off x="1443128" y="3141390"/>
            <a:ext cx="2562447" cy="126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Montserrat"/>
              <a:buNone/>
              <a:defRPr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Montserrat"/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ru-RU" sz="18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Инновационное бесконтактное устройство экспресс алкотеста для проходной предприятия</a:t>
            </a:r>
            <a:endParaRPr lang="en" sz="1800" b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09" y="3248081"/>
            <a:ext cx="683559" cy="68355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8" y="4185552"/>
            <a:ext cx="620528" cy="62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E0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517050" y="0"/>
            <a:ext cx="3903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title" idx="4294967295"/>
          </p:nvPr>
        </p:nvSpPr>
        <p:spPr>
          <a:xfrm>
            <a:off x="1844800" y="3892743"/>
            <a:ext cx="3247799" cy="126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В РЕЖИМЕ РЕАЛЬНОГО ВРЕМЕНИ</a:t>
            </a:r>
            <a:endParaRPr lang="en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27" y="1835593"/>
            <a:ext cx="1800742" cy="1800742"/>
          </a:xfrm>
          <a:prstGeom prst="rect">
            <a:avLst/>
          </a:prstGeom>
        </p:spPr>
      </p:pic>
      <p:sp>
        <p:nvSpPr>
          <p:cNvPr id="6" name="Shape 157"/>
          <p:cNvSpPr txBox="1">
            <a:spLocks/>
          </p:cNvSpPr>
          <p:nvPr/>
        </p:nvSpPr>
        <p:spPr>
          <a:xfrm>
            <a:off x="6468287" y="817429"/>
            <a:ext cx="3982854" cy="25624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○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●"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Автоматическое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обнаружение наличия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выдоха;</a:t>
            </a:r>
          </a:p>
          <a:p>
            <a:pPr>
              <a:spcBef>
                <a:spcPts val="0"/>
              </a:spcBef>
              <a:buNone/>
            </a:pP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Измерение </a:t>
            </a:r>
            <a:r>
              <a:rPr lang="ru-RU" sz="1800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воздуха, проходящего через измерительный объем, на предмет наличия в выдохе паров этанола</a:t>
            </a:r>
            <a:r>
              <a:rPr lang="ru-RU" sz="1800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spcBef>
                <a:spcPts val="0"/>
              </a:spcBef>
              <a:buNone/>
            </a:pP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бработка 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измерения и принятие решения о наличии или отсутствии в выдохе паров этанола</a:t>
            </a:r>
            <a:r>
              <a:rPr lang="ru-RU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spcBef>
                <a:spcPts val="0"/>
              </a:spcBef>
              <a:buNone/>
            </a:pP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ru-RU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800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ередача </a:t>
            </a:r>
            <a:r>
              <a:rPr lang="ru-RU" sz="1800" dirty="0">
                <a:solidFill>
                  <a:srgbClr val="306EA0"/>
                </a:solidFill>
                <a:latin typeface="Arial" pitchFamily="34" charset="0"/>
                <a:cs typeface="Arial" pitchFamily="34" charset="0"/>
              </a:rPr>
              <a:t>решения о наличии или отсутствии в выдохе паров этанола.</a:t>
            </a:r>
          </a:p>
        </p:txBody>
      </p:sp>
      <p:grpSp>
        <p:nvGrpSpPr>
          <p:cNvPr id="28" name="Shape 458"/>
          <p:cNvGrpSpPr/>
          <p:nvPr/>
        </p:nvGrpSpPr>
        <p:grpSpPr>
          <a:xfrm>
            <a:off x="5696259" y="5018755"/>
            <a:ext cx="663068" cy="685560"/>
            <a:chOff x="5961125" y="1623900"/>
            <a:chExt cx="427450" cy="448175"/>
          </a:xfrm>
          <a:solidFill>
            <a:schemeClr val="tx1"/>
          </a:solidFill>
        </p:grpSpPr>
        <p:sp>
          <p:nvSpPr>
            <p:cNvPr id="29" name="Shape 459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0" t="0" r="0" b="0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Shape 460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0" t="0" r="0" b="0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Shape 461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Shape 462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0" t="0" r="0" b="0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Shape 463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0" t="0" r="0" b="0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Shape 464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0" t="0" r="0" b="0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Shape 465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0" t="0" r="0" b="0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6" name="Shape 524"/>
          <p:cNvGrpSpPr/>
          <p:nvPr/>
        </p:nvGrpSpPr>
        <p:grpSpPr>
          <a:xfrm>
            <a:off x="5799964" y="2035524"/>
            <a:ext cx="667665" cy="496419"/>
            <a:chOff x="5247525" y="3007275"/>
            <a:chExt cx="517575" cy="384825"/>
          </a:xfrm>
          <a:solidFill>
            <a:schemeClr val="tx1"/>
          </a:solidFill>
        </p:grpSpPr>
        <p:sp>
          <p:nvSpPr>
            <p:cNvPr id="37" name="Shape 525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Shape 526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" name="Shape 527"/>
          <p:cNvGrpSpPr/>
          <p:nvPr/>
        </p:nvGrpSpPr>
        <p:grpSpPr>
          <a:xfrm>
            <a:off x="5799964" y="888735"/>
            <a:ext cx="591619" cy="604020"/>
            <a:chOff x="3951850" y="2985350"/>
            <a:chExt cx="407950" cy="416500"/>
          </a:xfrm>
          <a:solidFill>
            <a:schemeClr val="tx1"/>
          </a:solidFill>
        </p:grpSpPr>
        <p:sp>
          <p:nvSpPr>
            <p:cNvPr id="40" name="Shape 528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Shape 52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Shape 530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Shape 531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" name="Shape 568"/>
          <p:cNvGrpSpPr/>
          <p:nvPr/>
        </p:nvGrpSpPr>
        <p:grpSpPr>
          <a:xfrm>
            <a:off x="5760650" y="3679018"/>
            <a:ext cx="591619" cy="489098"/>
            <a:chOff x="4604550" y="3714775"/>
            <a:chExt cx="439625" cy="319075"/>
          </a:xfrm>
          <a:solidFill>
            <a:schemeClr val="tx1"/>
          </a:solidFill>
        </p:grpSpPr>
        <p:sp>
          <p:nvSpPr>
            <p:cNvPr id="45" name="Shape 569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0" t="0" r="0" b="0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Shape 570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0" t="0" r="0" b="0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grpFill/>
            <a:ln w="19050" cap="rnd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6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32" y="361311"/>
            <a:ext cx="722421" cy="7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rcut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680</Words>
  <Application>Microsoft Macintosh PowerPoint</Application>
  <PresentationFormat>Широкоэкранный</PresentationFormat>
  <Paragraphs>184</Paragraphs>
  <Slides>25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Calibri Light</vt:lpstr>
      <vt:lpstr>Montserrat</vt:lpstr>
      <vt:lpstr>Open Sans</vt:lpstr>
      <vt:lpstr>Times New Roman</vt:lpstr>
      <vt:lpstr>Arial</vt:lpstr>
      <vt:lpstr>Mercutio template</vt:lpstr>
      <vt:lpstr>Презентация PowerPoint</vt:lpstr>
      <vt:lpstr>Презентация PowerPoint</vt:lpstr>
      <vt:lpstr>8.6 %</vt:lpstr>
      <vt:lpstr>1 млн. евро</vt:lpstr>
      <vt:lpstr>НЕТРЕЗВЫЙ СОТРУДНИК – ПОТЕНЦИАЛЬНАЯ УГРОЗА ПРЕДПРИЯТИЮ</vt:lpstr>
      <vt:lpstr>Как выявить нетрезвого сотрудника?  </vt:lpstr>
      <vt:lpstr>Презентация PowerPoint</vt:lpstr>
      <vt:lpstr>АЛКОРАМКА ВЫЯВИТ НЕТРЕЗВОГО РАБОТНИКА  ВСЕГО ЗА 1 СЕКУНДУ </vt:lpstr>
      <vt:lpstr>В РЕЖИМЕ РЕАЛЬНОГО ВРЕМЕНИ</vt:lpstr>
      <vt:lpstr>ПРОСТОЙ АЛГОРИТМ ТЕСТА</vt:lpstr>
      <vt:lpstr>ПРОСТАЯ ИНДИКАЦИЯ АЛКОРАМКИ</vt:lpstr>
      <vt:lpstr>АВТОНОМНАЯ РАБОТА 24 ЧАСА В СУТКИ</vt:lpstr>
      <vt:lpstr>ДЛИТЕЛЬНЫЙ СРОК ЭКСПЛУАТАЦИИ</vt:lpstr>
      <vt:lpstr>СОЗДАНИЕ ЕДИНОЙ БАЗЫ ДАННЫХ ВСЕХ ТЕСТОВ</vt:lpstr>
      <vt:lpstr>МИНИМАЛЬНЫЕ РАСХОДЫ НА ЭКСПЛУАТАЦИЮ</vt:lpstr>
      <vt:lpstr>ИНТЕГРАЦИЯ С НОВОЙ ИЛИ ИМЕЮЩЕЙСЯ СКУД</vt:lpstr>
      <vt:lpstr>ТЕХНИЧЕСКИЕ ХАРАКТЕРИСТИКИ УСТРОЙСТВА АЛКОРАМКА</vt:lpstr>
      <vt:lpstr>АЛКОРАМКА В ЭКСПЛУАТАЦИИ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ИННОВАЦИОННЫЕ ТЕХНОЛОГИИ ДЛЯ РЕШЕНИЯ ПРОБЛЕМЫ ДИСЦИПЛИНАРНЫХ НАРУШЕНИЙ НА ПРОИЗВОДСТВЕ И ПОВЫШЕНИЯ БЕЗОПАСНОСТИ ПРОИЗВОДСТВА</dc:title>
  <dc:creator>Сажина Ольга Игоревна</dc:creator>
  <cp:lastModifiedBy>Пользователь Microsoft Office</cp:lastModifiedBy>
  <cp:revision>160</cp:revision>
  <dcterms:modified xsi:type="dcterms:W3CDTF">2018-12-04T06:39:56Z</dcterms:modified>
</cp:coreProperties>
</file>